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7" r:id="rId4"/>
    <p:sldMasterId id="2147484046" r:id="rId5"/>
    <p:sldMasterId id="2147484088" r:id="rId6"/>
    <p:sldMasterId id="2147484104" r:id="rId7"/>
    <p:sldMasterId id="2147484121" r:id="rId8"/>
    <p:sldMasterId id="2147484137" r:id="rId9"/>
    <p:sldMasterId id="2147484160" r:id="rId10"/>
  </p:sldMasterIdLst>
  <p:notesMasterIdLst>
    <p:notesMasterId r:id="rId33"/>
  </p:notesMasterIdLst>
  <p:handoutMasterIdLst>
    <p:handoutMasterId r:id="rId34"/>
  </p:handoutMasterIdLst>
  <p:sldIdLst>
    <p:sldId id="708" r:id="rId11"/>
    <p:sldId id="710" r:id="rId12"/>
    <p:sldId id="692" r:id="rId13"/>
    <p:sldId id="732" r:id="rId14"/>
    <p:sldId id="694" r:id="rId15"/>
    <p:sldId id="700" r:id="rId16"/>
    <p:sldId id="698" r:id="rId17"/>
    <p:sldId id="699" r:id="rId18"/>
    <p:sldId id="701" r:id="rId19"/>
    <p:sldId id="737" r:id="rId20"/>
    <p:sldId id="695" r:id="rId21"/>
    <p:sldId id="696" r:id="rId22"/>
    <p:sldId id="736" r:id="rId23"/>
    <p:sldId id="738" r:id="rId24"/>
    <p:sldId id="704" r:id="rId25"/>
    <p:sldId id="703" r:id="rId26"/>
    <p:sldId id="734" r:id="rId27"/>
    <p:sldId id="715" r:id="rId28"/>
    <p:sldId id="716" r:id="rId29"/>
    <p:sldId id="717" r:id="rId30"/>
    <p:sldId id="733" r:id="rId31"/>
    <p:sldId id="731" r:id="rId3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C1ECA-42E7-4C92-8980-423CF9637C14}">
          <p14:sldIdLst>
            <p14:sldId id="708"/>
            <p14:sldId id="710"/>
            <p14:sldId id="692"/>
          </p14:sldIdLst>
        </p14:section>
        <p14:section name="Optional - Microsoft Cloud Intro" id="{3DBD1E7A-DC5B-43D0-AA3D-4515D204A444}">
          <p14:sldIdLst>
            <p14:sldId id="732"/>
            <p14:sldId id="694"/>
            <p14:sldId id="700"/>
            <p14:sldId id="698"/>
            <p14:sldId id="699"/>
            <p14:sldId id="701"/>
            <p14:sldId id="737"/>
            <p14:sldId id="695"/>
            <p14:sldId id="696"/>
            <p14:sldId id="736"/>
            <p14:sldId id="738"/>
            <p14:sldId id="704"/>
            <p14:sldId id="703"/>
          </p14:sldIdLst>
        </p14:section>
        <p14:section name="Starter Kits" id="{6E11C599-8C9E-4CB2-A516-43F36168D4C8}">
          <p14:sldIdLst>
            <p14:sldId id="734"/>
            <p14:sldId id="715"/>
            <p14:sldId id="716"/>
            <p14:sldId id="717"/>
            <p14:sldId id="733"/>
          </p14:sldIdLst>
        </p14:section>
        <p14:section name="Demo" id="{06D20CED-D23E-457B-BD9C-C10DF8F288B6}">
          <p14:sldIdLst>
            <p14:sldId id="73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BCF2"/>
    <a:srgbClr val="FF8C00"/>
    <a:srgbClr val="F68C1F"/>
    <a:srgbClr val="000000"/>
    <a:srgbClr val="FFFFFF"/>
    <a:srgbClr val="505050"/>
    <a:srgbClr val="D2D2D2"/>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3" autoAdjust="0"/>
    <p:restoredTop sz="90762" autoAdjust="0"/>
  </p:normalViewPr>
  <p:slideViewPr>
    <p:cSldViewPr snapToGrid="0">
      <p:cViewPr>
        <p:scale>
          <a:sx n="60" d="100"/>
          <a:sy n="60" d="100"/>
        </p:scale>
        <p:origin x="475" y="48"/>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59369-D531-409B-8882-D805804D91A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pt-BR"/>
        </a:p>
      </dgm:t>
    </dgm:pt>
    <dgm:pt modelId="{C636F5E9-8CFB-4324-991D-BAEE4E4D21A4}">
      <dgm:prSet phldrT="[Text]"/>
      <dgm:spPr/>
      <dgm:t>
        <a:bodyPr/>
        <a:lstStyle/>
        <a:p>
          <a:r>
            <a:rPr lang="en-US" dirty="0" smtClean="0"/>
            <a:t>Partners need to understand the </a:t>
          </a:r>
          <a:r>
            <a:rPr lang="en-US" b="1" dirty="0" smtClean="0"/>
            <a:t>business models</a:t>
          </a:r>
          <a:r>
            <a:rPr lang="en-US" dirty="0" smtClean="0"/>
            <a:t> to start selling Azure</a:t>
          </a:r>
          <a:endParaRPr lang="pt-BR" dirty="0"/>
        </a:p>
      </dgm:t>
    </dgm:pt>
    <dgm:pt modelId="{32D3EA18-5C8E-4D57-B4C6-815B0E2D50E0}" type="parTrans" cxnId="{04FF7B17-5041-40A6-85BC-01D336156F1B}">
      <dgm:prSet/>
      <dgm:spPr/>
      <dgm:t>
        <a:bodyPr/>
        <a:lstStyle/>
        <a:p>
          <a:endParaRPr lang="pt-BR"/>
        </a:p>
      </dgm:t>
    </dgm:pt>
    <dgm:pt modelId="{D9658051-31AC-42E0-8B49-0AEEABFD8F62}" type="sibTrans" cxnId="{04FF7B17-5041-40A6-85BC-01D336156F1B}">
      <dgm:prSet/>
      <dgm:spPr/>
      <dgm:t>
        <a:bodyPr/>
        <a:lstStyle/>
        <a:p>
          <a:endParaRPr lang="pt-BR"/>
        </a:p>
      </dgm:t>
    </dgm:pt>
    <dgm:pt modelId="{214A25C2-F85D-4B9C-96EF-A3E781AD8E3F}">
      <dgm:prSet/>
      <dgm:spPr/>
      <dgm:t>
        <a:bodyPr/>
        <a:lstStyle/>
        <a:p>
          <a:r>
            <a:rPr lang="en-US" dirty="0" smtClean="0"/>
            <a:t>Some find it difficult </a:t>
          </a:r>
          <a:r>
            <a:rPr lang="en-US" dirty="0" smtClean="0"/>
            <a:t>to </a:t>
          </a:r>
          <a:r>
            <a:rPr lang="en-US" b="1" dirty="0" smtClean="0"/>
            <a:t>define costs and architecture</a:t>
          </a:r>
          <a:r>
            <a:rPr lang="en-US" dirty="0" smtClean="0"/>
            <a:t>, especially </a:t>
          </a:r>
          <a:r>
            <a:rPr lang="en-US" dirty="0" smtClean="0"/>
            <a:t> </a:t>
          </a:r>
          <a:r>
            <a:rPr lang="en-US" dirty="0" smtClean="0"/>
            <a:t>commercial roles</a:t>
          </a:r>
          <a:endParaRPr lang="pt-BR" dirty="0"/>
        </a:p>
      </dgm:t>
    </dgm:pt>
    <dgm:pt modelId="{5811C4C5-D33C-4BA7-ADE2-F31A49330F97}" type="parTrans" cxnId="{5BF45FCC-707C-45A1-81DC-C6F2FE09F08F}">
      <dgm:prSet/>
      <dgm:spPr/>
      <dgm:t>
        <a:bodyPr/>
        <a:lstStyle/>
        <a:p>
          <a:endParaRPr lang="pt-BR"/>
        </a:p>
      </dgm:t>
    </dgm:pt>
    <dgm:pt modelId="{1919FCD3-C296-4D0A-A338-C417A4E83BAA}" type="sibTrans" cxnId="{5BF45FCC-707C-45A1-81DC-C6F2FE09F08F}">
      <dgm:prSet/>
      <dgm:spPr/>
      <dgm:t>
        <a:bodyPr/>
        <a:lstStyle/>
        <a:p>
          <a:endParaRPr lang="pt-BR"/>
        </a:p>
      </dgm:t>
    </dgm:pt>
    <dgm:pt modelId="{6264B9CB-1B9C-4B28-BF60-4496946EA923}">
      <dgm:prSet/>
      <dgm:spPr/>
      <dgm:t>
        <a:bodyPr/>
        <a:lstStyle/>
        <a:p>
          <a:r>
            <a:rPr lang="en-US" dirty="0" smtClean="0"/>
            <a:t>Commercial roles are trying to </a:t>
          </a:r>
          <a:r>
            <a:rPr lang="en-US" b="1" dirty="0" smtClean="0"/>
            <a:t>develop proposals</a:t>
          </a:r>
          <a:r>
            <a:rPr lang="en-US" dirty="0" smtClean="0"/>
            <a:t> without an architecture </a:t>
          </a:r>
          <a:r>
            <a:rPr lang="en-US" dirty="0" smtClean="0"/>
            <a:t>in place</a:t>
          </a:r>
          <a:endParaRPr lang="pt-BR" dirty="0"/>
        </a:p>
      </dgm:t>
    </dgm:pt>
    <dgm:pt modelId="{4EAD3B09-C9F0-403C-9A14-1002FDDE4BE3}" type="parTrans" cxnId="{27644372-C352-40EA-AF78-EB24E3C3C77E}">
      <dgm:prSet/>
      <dgm:spPr/>
      <dgm:t>
        <a:bodyPr/>
        <a:lstStyle/>
        <a:p>
          <a:endParaRPr lang="pt-BR"/>
        </a:p>
      </dgm:t>
    </dgm:pt>
    <dgm:pt modelId="{645EA473-52F5-4FDB-9933-F11449F610D2}" type="sibTrans" cxnId="{27644372-C352-40EA-AF78-EB24E3C3C77E}">
      <dgm:prSet/>
      <dgm:spPr/>
      <dgm:t>
        <a:bodyPr/>
        <a:lstStyle/>
        <a:p>
          <a:endParaRPr lang="pt-BR"/>
        </a:p>
      </dgm:t>
    </dgm:pt>
    <dgm:pt modelId="{9F6A4A8E-0825-4308-A788-35D726CE2B4E}">
      <dgm:prSet/>
      <dgm:spPr/>
      <dgm:t>
        <a:bodyPr/>
        <a:lstStyle/>
        <a:p>
          <a:r>
            <a:rPr lang="en-US" dirty="0" smtClean="0"/>
            <a:t>Cost and </a:t>
          </a:r>
          <a:r>
            <a:rPr lang="en-US" b="1" dirty="0" smtClean="0"/>
            <a:t>time</a:t>
          </a:r>
          <a:r>
            <a:rPr lang="en-US" dirty="0" smtClean="0"/>
            <a:t> </a:t>
          </a:r>
          <a:r>
            <a:rPr lang="en-US" b="1" dirty="0" smtClean="0"/>
            <a:t>too high to learn new </a:t>
          </a:r>
          <a:r>
            <a:rPr lang="en-US" dirty="0" smtClean="0"/>
            <a:t>technologies (e.g. </a:t>
          </a:r>
          <a:r>
            <a:rPr lang="en-US" dirty="0" smtClean="0"/>
            <a:t>IaaS</a:t>
          </a:r>
          <a:r>
            <a:rPr lang="en-US" dirty="0" smtClean="0"/>
            <a:t>, PaaS, Hybrid Environments)</a:t>
          </a:r>
          <a:endParaRPr lang="pt-BR" dirty="0"/>
        </a:p>
      </dgm:t>
    </dgm:pt>
    <dgm:pt modelId="{D0915AB0-0E10-4575-AE1B-52C8C21C3D3E}" type="parTrans" cxnId="{50DCA584-1058-4B8A-AEFB-24020AD76FF8}">
      <dgm:prSet/>
      <dgm:spPr/>
      <dgm:t>
        <a:bodyPr/>
        <a:lstStyle/>
        <a:p>
          <a:endParaRPr lang="pt-BR"/>
        </a:p>
      </dgm:t>
    </dgm:pt>
    <dgm:pt modelId="{D84B9FA3-2467-4F33-A1C5-DD7D9FE6082B}" type="sibTrans" cxnId="{50DCA584-1058-4B8A-AEFB-24020AD76FF8}">
      <dgm:prSet/>
      <dgm:spPr/>
      <dgm:t>
        <a:bodyPr/>
        <a:lstStyle/>
        <a:p>
          <a:endParaRPr lang="pt-BR"/>
        </a:p>
      </dgm:t>
    </dgm:pt>
    <dgm:pt modelId="{49DCBE2F-951F-4EF7-89B3-02679DDDBD1A}">
      <dgm:prSet/>
      <dgm:spPr/>
      <dgm:t>
        <a:bodyPr/>
        <a:lstStyle/>
        <a:p>
          <a:r>
            <a:rPr lang="en-US" dirty="0" smtClean="0"/>
            <a:t>How to </a:t>
          </a:r>
          <a:r>
            <a:rPr lang="en-US" b="1" dirty="0" smtClean="0"/>
            <a:t>scale</a:t>
          </a:r>
          <a:r>
            <a:rPr lang="en-US" dirty="0" smtClean="0"/>
            <a:t> by increasing </a:t>
          </a:r>
          <a:r>
            <a:rPr lang="en-US" dirty="0" smtClean="0"/>
            <a:t>the number of</a:t>
          </a:r>
          <a:r>
            <a:rPr lang="en-US" b="1" dirty="0" smtClean="0"/>
            <a:t> Pre-Sales </a:t>
          </a:r>
          <a:r>
            <a:rPr lang="en-US" b="0" dirty="0" smtClean="0"/>
            <a:t>Experts</a:t>
          </a:r>
          <a:r>
            <a:rPr lang="en-US" dirty="0" smtClean="0"/>
            <a:t> </a:t>
          </a:r>
          <a:r>
            <a:rPr lang="en-US" dirty="0" smtClean="0"/>
            <a:t>who </a:t>
          </a:r>
          <a:r>
            <a:rPr lang="en-US" dirty="0" smtClean="0"/>
            <a:t>can drive Azure </a:t>
          </a:r>
          <a:r>
            <a:rPr lang="en-US" dirty="0" smtClean="0"/>
            <a:t>conversations? Needed to </a:t>
          </a:r>
          <a:r>
            <a:rPr lang="en-US" b="1" dirty="0" smtClean="0"/>
            <a:t>win more deals</a:t>
          </a:r>
          <a:r>
            <a:rPr lang="en-US" dirty="0" smtClean="0"/>
            <a:t>!</a:t>
          </a:r>
          <a:endParaRPr lang="pt-BR" dirty="0"/>
        </a:p>
      </dgm:t>
    </dgm:pt>
    <dgm:pt modelId="{6594F309-6F1B-4DDE-B450-30BC66FD3A04}" type="parTrans" cxnId="{CD6011C8-C971-40CB-B847-A2BE6A169E50}">
      <dgm:prSet/>
      <dgm:spPr/>
      <dgm:t>
        <a:bodyPr/>
        <a:lstStyle/>
        <a:p>
          <a:endParaRPr lang="pt-BR"/>
        </a:p>
      </dgm:t>
    </dgm:pt>
    <dgm:pt modelId="{D42BB12C-AEFE-4850-B9C3-E94CFA69D4C0}" type="sibTrans" cxnId="{CD6011C8-C971-40CB-B847-A2BE6A169E50}">
      <dgm:prSet/>
      <dgm:spPr/>
      <dgm:t>
        <a:bodyPr/>
        <a:lstStyle/>
        <a:p>
          <a:endParaRPr lang="pt-BR"/>
        </a:p>
      </dgm:t>
    </dgm:pt>
    <dgm:pt modelId="{A032DD39-C55B-4012-A80A-43E9812B0B06}">
      <dgm:prSet/>
      <dgm:spPr/>
      <dgm:t>
        <a:bodyPr/>
        <a:lstStyle/>
        <a:p>
          <a:r>
            <a:rPr lang="en-US" b="0" dirty="0" smtClean="0"/>
            <a:t>How to </a:t>
          </a:r>
          <a:r>
            <a:rPr lang="en-US" b="1" dirty="0" smtClean="0"/>
            <a:t>scale </a:t>
          </a:r>
          <a:r>
            <a:rPr lang="en-US" b="0" dirty="0" smtClean="0"/>
            <a:t>by Increasing </a:t>
          </a:r>
          <a:r>
            <a:rPr lang="en-US" b="0" dirty="0" smtClean="0"/>
            <a:t>the number</a:t>
          </a:r>
          <a:r>
            <a:rPr lang="en-US" dirty="0" smtClean="0"/>
            <a:t> of </a:t>
          </a:r>
          <a:r>
            <a:rPr lang="en-US" b="1" dirty="0" smtClean="0"/>
            <a:t>Architects, Consultants and Developers </a:t>
          </a:r>
          <a:r>
            <a:rPr lang="en-US" b="0" dirty="0" smtClean="0"/>
            <a:t>who </a:t>
          </a:r>
          <a:r>
            <a:rPr lang="en-US" b="0" dirty="0" smtClean="0"/>
            <a:t>can </a:t>
          </a:r>
          <a:r>
            <a:rPr lang="en-US" b="1" dirty="0" smtClean="0"/>
            <a:t>deploy </a:t>
          </a:r>
          <a:r>
            <a:rPr lang="en-US" dirty="0" smtClean="0"/>
            <a:t>Azure </a:t>
          </a:r>
          <a:r>
            <a:rPr lang="en-US" dirty="0" smtClean="0"/>
            <a:t>solutions ? Needed to </a:t>
          </a:r>
          <a:r>
            <a:rPr lang="en-US" b="1" dirty="0" smtClean="0"/>
            <a:t>drive consumption</a:t>
          </a:r>
          <a:r>
            <a:rPr lang="en-US" dirty="0" smtClean="0"/>
            <a:t>!</a:t>
          </a:r>
          <a:endParaRPr lang="pt-BR" dirty="0"/>
        </a:p>
      </dgm:t>
    </dgm:pt>
    <dgm:pt modelId="{22A2E3CE-702B-4E4D-8011-E7B4C86A5F69}" type="parTrans" cxnId="{94CE51CF-B3DA-416A-8CCB-6F2380BE9987}">
      <dgm:prSet/>
      <dgm:spPr/>
      <dgm:t>
        <a:bodyPr/>
        <a:lstStyle/>
        <a:p>
          <a:endParaRPr lang="pt-BR"/>
        </a:p>
      </dgm:t>
    </dgm:pt>
    <dgm:pt modelId="{18F48131-3B00-47A4-B39E-F8101B5CD555}" type="sibTrans" cxnId="{94CE51CF-B3DA-416A-8CCB-6F2380BE9987}">
      <dgm:prSet/>
      <dgm:spPr/>
      <dgm:t>
        <a:bodyPr/>
        <a:lstStyle/>
        <a:p>
          <a:endParaRPr lang="pt-BR"/>
        </a:p>
      </dgm:t>
    </dgm:pt>
    <dgm:pt modelId="{EC1B76A6-C251-44B9-A419-4DEB0C433B5F}">
      <dgm:prSet/>
      <dgm:spPr/>
      <dgm:t>
        <a:bodyPr/>
        <a:lstStyle/>
        <a:p>
          <a:r>
            <a:rPr lang="en-US" dirty="0" smtClean="0"/>
            <a:t>Partners need to understand cloud opportunities to accelerate cloud deployments in customers</a:t>
          </a:r>
          <a:endParaRPr lang="pt-BR" dirty="0"/>
        </a:p>
      </dgm:t>
    </dgm:pt>
    <dgm:pt modelId="{05423501-34AF-4AB6-B07B-02DBA87A6EC9}" type="parTrans" cxnId="{ADA5378E-B8FF-400B-BFF1-C11FF937A20F}">
      <dgm:prSet/>
      <dgm:spPr/>
      <dgm:t>
        <a:bodyPr/>
        <a:lstStyle/>
        <a:p>
          <a:endParaRPr lang="pt-BR"/>
        </a:p>
      </dgm:t>
    </dgm:pt>
    <dgm:pt modelId="{84A8366E-4748-4E5F-BAB1-420BB4484220}" type="sibTrans" cxnId="{ADA5378E-B8FF-400B-BFF1-C11FF937A20F}">
      <dgm:prSet/>
      <dgm:spPr/>
      <dgm:t>
        <a:bodyPr/>
        <a:lstStyle/>
        <a:p>
          <a:endParaRPr lang="pt-BR"/>
        </a:p>
      </dgm:t>
    </dgm:pt>
    <dgm:pt modelId="{B79A9CF7-919E-4E3A-B2CD-6175228C3DE9}">
      <dgm:prSet/>
      <dgm:spPr/>
      <dgm:t>
        <a:bodyPr/>
        <a:lstStyle/>
        <a:p>
          <a:r>
            <a:rPr lang="en-US" dirty="0" smtClean="0"/>
            <a:t>Different audiences learning Azure (e.g. TI Partners, Development Partners</a:t>
          </a:r>
          <a:r>
            <a:rPr lang="en-US" dirty="0" smtClean="0"/>
            <a:t>) – how to have content that fits all roles?</a:t>
          </a:r>
          <a:endParaRPr lang="pt-BR" dirty="0"/>
        </a:p>
      </dgm:t>
    </dgm:pt>
    <dgm:pt modelId="{577907A3-2A73-4E61-809E-5B836FC559E2}" type="parTrans" cxnId="{15CE0DDD-35B7-46E0-A2A6-5AF03ADB3094}">
      <dgm:prSet/>
      <dgm:spPr/>
      <dgm:t>
        <a:bodyPr/>
        <a:lstStyle/>
        <a:p>
          <a:endParaRPr lang="pt-BR"/>
        </a:p>
      </dgm:t>
    </dgm:pt>
    <dgm:pt modelId="{7B393EE7-B96A-41C1-A3C0-05F6E3DDD79B}" type="sibTrans" cxnId="{15CE0DDD-35B7-46E0-A2A6-5AF03ADB3094}">
      <dgm:prSet/>
      <dgm:spPr/>
      <dgm:t>
        <a:bodyPr/>
        <a:lstStyle/>
        <a:p>
          <a:endParaRPr lang="pt-BR"/>
        </a:p>
      </dgm:t>
    </dgm:pt>
    <dgm:pt modelId="{1D756DD5-BEB1-462A-B9B1-FAC6C4FFF471}">
      <dgm:prSet/>
      <dgm:spPr/>
      <dgm:t>
        <a:bodyPr/>
        <a:lstStyle/>
        <a:p>
          <a:r>
            <a:rPr lang="en-US" smtClean="0"/>
            <a:t>New partners learning Azure in different channels with different needs (e.g. Distis, LARS, Deployment Partners)</a:t>
          </a:r>
          <a:endParaRPr lang="pt-BR" dirty="0"/>
        </a:p>
      </dgm:t>
    </dgm:pt>
    <dgm:pt modelId="{CC7B3F9F-D0BE-4960-AE0C-68B06633ED4F}" type="parTrans" cxnId="{42DF9859-4B4F-4F35-8201-30186F5FBC98}">
      <dgm:prSet/>
      <dgm:spPr/>
      <dgm:t>
        <a:bodyPr/>
        <a:lstStyle/>
        <a:p>
          <a:endParaRPr lang="en-US"/>
        </a:p>
      </dgm:t>
    </dgm:pt>
    <dgm:pt modelId="{88DB2062-3BB6-4A37-A1E1-C8FBBB597629}" type="sibTrans" cxnId="{42DF9859-4B4F-4F35-8201-30186F5FBC98}">
      <dgm:prSet/>
      <dgm:spPr/>
      <dgm:t>
        <a:bodyPr/>
        <a:lstStyle/>
        <a:p>
          <a:endParaRPr lang="en-US"/>
        </a:p>
      </dgm:t>
    </dgm:pt>
    <dgm:pt modelId="{D2485494-0F48-41C1-9515-2CAA38DC7DB5}" type="pres">
      <dgm:prSet presAssocID="{8FD59369-D531-409B-8882-D805804D91AB}" presName="diagram" presStyleCnt="0">
        <dgm:presLayoutVars>
          <dgm:dir/>
          <dgm:resizeHandles val="exact"/>
        </dgm:presLayoutVars>
      </dgm:prSet>
      <dgm:spPr/>
      <dgm:t>
        <a:bodyPr/>
        <a:lstStyle/>
        <a:p>
          <a:endParaRPr lang="pt-BR"/>
        </a:p>
      </dgm:t>
    </dgm:pt>
    <dgm:pt modelId="{C9675EAF-87EF-4F6E-AC2B-837C27432C3E}" type="pres">
      <dgm:prSet presAssocID="{C636F5E9-8CFB-4324-991D-BAEE4E4D21A4}" presName="node" presStyleLbl="node1" presStyleIdx="0" presStyleCnt="9">
        <dgm:presLayoutVars>
          <dgm:bulletEnabled val="1"/>
        </dgm:presLayoutVars>
      </dgm:prSet>
      <dgm:spPr/>
      <dgm:t>
        <a:bodyPr/>
        <a:lstStyle/>
        <a:p>
          <a:endParaRPr lang="pt-BR"/>
        </a:p>
      </dgm:t>
    </dgm:pt>
    <dgm:pt modelId="{5B0092D9-4760-4066-B3B5-3B91F3B46C73}" type="pres">
      <dgm:prSet presAssocID="{D9658051-31AC-42E0-8B49-0AEEABFD8F62}" presName="sibTrans" presStyleCnt="0"/>
      <dgm:spPr/>
    </dgm:pt>
    <dgm:pt modelId="{42AAF2CC-C3FC-41AB-BCA1-D9F21DE71880}" type="pres">
      <dgm:prSet presAssocID="{214A25C2-F85D-4B9C-96EF-A3E781AD8E3F}" presName="node" presStyleLbl="node1" presStyleIdx="1" presStyleCnt="9">
        <dgm:presLayoutVars>
          <dgm:bulletEnabled val="1"/>
        </dgm:presLayoutVars>
      </dgm:prSet>
      <dgm:spPr/>
      <dgm:t>
        <a:bodyPr/>
        <a:lstStyle/>
        <a:p>
          <a:endParaRPr lang="pt-BR"/>
        </a:p>
      </dgm:t>
    </dgm:pt>
    <dgm:pt modelId="{B2AC54B4-B2F2-4893-9F73-C43B80A58768}" type="pres">
      <dgm:prSet presAssocID="{1919FCD3-C296-4D0A-A338-C417A4E83BAA}" presName="sibTrans" presStyleCnt="0"/>
      <dgm:spPr/>
    </dgm:pt>
    <dgm:pt modelId="{B2757360-A29A-42C4-AB21-A822A403ECFF}" type="pres">
      <dgm:prSet presAssocID="{6264B9CB-1B9C-4B28-BF60-4496946EA923}" presName="node" presStyleLbl="node1" presStyleIdx="2" presStyleCnt="9">
        <dgm:presLayoutVars>
          <dgm:bulletEnabled val="1"/>
        </dgm:presLayoutVars>
      </dgm:prSet>
      <dgm:spPr/>
      <dgm:t>
        <a:bodyPr/>
        <a:lstStyle/>
        <a:p>
          <a:endParaRPr lang="pt-BR"/>
        </a:p>
      </dgm:t>
    </dgm:pt>
    <dgm:pt modelId="{C7E291AA-7467-426A-9CEE-39286CCAF372}" type="pres">
      <dgm:prSet presAssocID="{645EA473-52F5-4FDB-9933-F11449F610D2}" presName="sibTrans" presStyleCnt="0"/>
      <dgm:spPr/>
    </dgm:pt>
    <dgm:pt modelId="{1507DAA9-E412-486A-BE26-749DEF62B908}" type="pres">
      <dgm:prSet presAssocID="{9F6A4A8E-0825-4308-A788-35D726CE2B4E}" presName="node" presStyleLbl="node1" presStyleIdx="3" presStyleCnt="9">
        <dgm:presLayoutVars>
          <dgm:bulletEnabled val="1"/>
        </dgm:presLayoutVars>
      </dgm:prSet>
      <dgm:spPr/>
      <dgm:t>
        <a:bodyPr/>
        <a:lstStyle/>
        <a:p>
          <a:endParaRPr lang="pt-BR"/>
        </a:p>
      </dgm:t>
    </dgm:pt>
    <dgm:pt modelId="{3CE7B735-8E84-4F76-B438-58FB0CB7C799}" type="pres">
      <dgm:prSet presAssocID="{D84B9FA3-2467-4F33-A1C5-DD7D9FE6082B}" presName="sibTrans" presStyleCnt="0"/>
      <dgm:spPr/>
    </dgm:pt>
    <dgm:pt modelId="{57534A89-1027-426F-BDDD-3CB60189E336}" type="pres">
      <dgm:prSet presAssocID="{49DCBE2F-951F-4EF7-89B3-02679DDDBD1A}" presName="node" presStyleLbl="node1" presStyleIdx="4" presStyleCnt="9">
        <dgm:presLayoutVars>
          <dgm:bulletEnabled val="1"/>
        </dgm:presLayoutVars>
      </dgm:prSet>
      <dgm:spPr/>
      <dgm:t>
        <a:bodyPr/>
        <a:lstStyle/>
        <a:p>
          <a:endParaRPr lang="pt-BR"/>
        </a:p>
      </dgm:t>
    </dgm:pt>
    <dgm:pt modelId="{1A658C72-51CE-4197-888A-58119AE53E77}" type="pres">
      <dgm:prSet presAssocID="{D42BB12C-AEFE-4850-B9C3-E94CFA69D4C0}" presName="sibTrans" presStyleCnt="0"/>
      <dgm:spPr/>
    </dgm:pt>
    <dgm:pt modelId="{D598A868-A515-4F3C-8A0F-FD1E9D6433F7}" type="pres">
      <dgm:prSet presAssocID="{A032DD39-C55B-4012-A80A-43E9812B0B06}" presName="node" presStyleLbl="node1" presStyleIdx="5" presStyleCnt="9">
        <dgm:presLayoutVars>
          <dgm:bulletEnabled val="1"/>
        </dgm:presLayoutVars>
      </dgm:prSet>
      <dgm:spPr/>
      <dgm:t>
        <a:bodyPr/>
        <a:lstStyle/>
        <a:p>
          <a:endParaRPr lang="pt-BR"/>
        </a:p>
      </dgm:t>
    </dgm:pt>
    <dgm:pt modelId="{C447D3E2-97C4-4915-B3F2-22BD3090D47C}" type="pres">
      <dgm:prSet presAssocID="{18F48131-3B00-47A4-B39E-F8101B5CD555}" presName="sibTrans" presStyleCnt="0"/>
      <dgm:spPr/>
    </dgm:pt>
    <dgm:pt modelId="{0F79D0CC-432B-4C03-B371-6F3FBA811519}" type="pres">
      <dgm:prSet presAssocID="{EC1B76A6-C251-44B9-A419-4DEB0C433B5F}" presName="node" presStyleLbl="node1" presStyleIdx="6" presStyleCnt="9">
        <dgm:presLayoutVars>
          <dgm:bulletEnabled val="1"/>
        </dgm:presLayoutVars>
      </dgm:prSet>
      <dgm:spPr/>
      <dgm:t>
        <a:bodyPr/>
        <a:lstStyle/>
        <a:p>
          <a:endParaRPr lang="pt-BR"/>
        </a:p>
      </dgm:t>
    </dgm:pt>
    <dgm:pt modelId="{29439F7A-FEF7-4B5F-8D6B-021D297F12E1}" type="pres">
      <dgm:prSet presAssocID="{84A8366E-4748-4E5F-BAB1-420BB4484220}" presName="sibTrans" presStyleCnt="0"/>
      <dgm:spPr/>
    </dgm:pt>
    <dgm:pt modelId="{D9416D27-0CF2-471D-A115-369D7565B150}" type="pres">
      <dgm:prSet presAssocID="{1D756DD5-BEB1-462A-B9B1-FAC6C4FFF471}" presName="node" presStyleLbl="node1" presStyleIdx="7" presStyleCnt="9">
        <dgm:presLayoutVars>
          <dgm:bulletEnabled val="1"/>
        </dgm:presLayoutVars>
      </dgm:prSet>
      <dgm:spPr/>
      <dgm:t>
        <a:bodyPr/>
        <a:lstStyle/>
        <a:p>
          <a:endParaRPr lang="en-US"/>
        </a:p>
      </dgm:t>
    </dgm:pt>
    <dgm:pt modelId="{9D2FC175-8824-43D7-9334-A72B9C8EF24F}" type="pres">
      <dgm:prSet presAssocID="{88DB2062-3BB6-4A37-A1E1-C8FBBB597629}" presName="sibTrans" presStyleCnt="0"/>
      <dgm:spPr/>
    </dgm:pt>
    <dgm:pt modelId="{556ADA96-F654-41E7-943E-81CACE6515AC}" type="pres">
      <dgm:prSet presAssocID="{B79A9CF7-919E-4E3A-B2CD-6175228C3DE9}" presName="node" presStyleLbl="node1" presStyleIdx="8" presStyleCnt="9">
        <dgm:presLayoutVars>
          <dgm:bulletEnabled val="1"/>
        </dgm:presLayoutVars>
      </dgm:prSet>
      <dgm:spPr/>
      <dgm:t>
        <a:bodyPr/>
        <a:lstStyle/>
        <a:p>
          <a:endParaRPr lang="pt-BR"/>
        </a:p>
      </dgm:t>
    </dgm:pt>
  </dgm:ptLst>
  <dgm:cxnLst>
    <dgm:cxn modelId="{152258FF-41CF-45F7-A5A4-2A1EF4D307F5}" type="presOf" srcId="{8FD59369-D531-409B-8882-D805804D91AB}" destId="{D2485494-0F48-41C1-9515-2CAA38DC7DB5}" srcOrd="0" destOrd="0" presId="urn:microsoft.com/office/officeart/2005/8/layout/default"/>
    <dgm:cxn modelId="{5BF45FCC-707C-45A1-81DC-C6F2FE09F08F}" srcId="{8FD59369-D531-409B-8882-D805804D91AB}" destId="{214A25C2-F85D-4B9C-96EF-A3E781AD8E3F}" srcOrd="1" destOrd="0" parTransId="{5811C4C5-D33C-4BA7-ADE2-F31A49330F97}" sibTransId="{1919FCD3-C296-4D0A-A338-C417A4E83BAA}"/>
    <dgm:cxn modelId="{81973497-659E-4D68-BA2D-B71EF9DDADF0}" type="presOf" srcId="{1D756DD5-BEB1-462A-B9B1-FAC6C4FFF471}" destId="{D9416D27-0CF2-471D-A115-369D7565B150}" srcOrd="0" destOrd="0" presId="urn:microsoft.com/office/officeart/2005/8/layout/default"/>
    <dgm:cxn modelId="{4669A402-C16E-493E-B2A1-70F2866EB56D}" type="presOf" srcId="{A032DD39-C55B-4012-A80A-43E9812B0B06}" destId="{D598A868-A515-4F3C-8A0F-FD1E9D6433F7}" srcOrd="0" destOrd="0" presId="urn:microsoft.com/office/officeart/2005/8/layout/default"/>
    <dgm:cxn modelId="{76F0A672-2C04-4507-8389-AC633E6841E3}" type="presOf" srcId="{6264B9CB-1B9C-4B28-BF60-4496946EA923}" destId="{B2757360-A29A-42C4-AB21-A822A403ECFF}" srcOrd="0" destOrd="0" presId="urn:microsoft.com/office/officeart/2005/8/layout/default"/>
    <dgm:cxn modelId="{D8EB8BDE-4512-46CA-A965-E511D1715EC5}" type="presOf" srcId="{B79A9CF7-919E-4E3A-B2CD-6175228C3DE9}" destId="{556ADA96-F654-41E7-943E-81CACE6515AC}" srcOrd="0" destOrd="0" presId="urn:microsoft.com/office/officeart/2005/8/layout/default"/>
    <dgm:cxn modelId="{42DF9859-4B4F-4F35-8201-30186F5FBC98}" srcId="{8FD59369-D531-409B-8882-D805804D91AB}" destId="{1D756DD5-BEB1-462A-B9B1-FAC6C4FFF471}" srcOrd="7" destOrd="0" parTransId="{CC7B3F9F-D0BE-4960-AE0C-68B06633ED4F}" sibTransId="{88DB2062-3BB6-4A37-A1E1-C8FBBB597629}"/>
    <dgm:cxn modelId="{6AEA5E7A-9D1B-4F6D-A420-BABEF9D14B6F}" type="presOf" srcId="{49DCBE2F-951F-4EF7-89B3-02679DDDBD1A}" destId="{57534A89-1027-426F-BDDD-3CB60189E336}" srcOrd="0" destOrd="0" presId="urn:microsoft.com/office/officeart/2005/8/layout/default"/>
    <dgm:cxn modelId="{A4B9F389-C2F3-4859-8614-5EC5B8B7013B}" type="presOf" srcId="{9F6A4A8E-0825-4308-A788-35D726CE2B4E}" destId="{1507DAA9-E412-486A-BE26-749DEF62B908}" srcOrd="0" destOrd="0" presId="urn:microsoft.com/office/officeart/2005/8/layout/default"/>
    <dgm:cxn modelId="{27644372-C352-40EA-AF78-EB24E3C3C77E}" srcId="{8FD59369-D531-409B-8882-D805804D91AB}" destId="{6264B9CB-1B9C-4B28-BF60-4496946EA923}" srcOrd="2" destOrd="0" parTransId="{4EAD3B09-C9F0-403C-9A14-1002FDDE4BE3}" sibTransId="{645EA473-52F5-4FDB-9933-F11449F610D2}"/>
    <dgm:cxn modelId="{CD6011C8-C971-40CB-B847-A2BE6A169E50}" srcId="{8FD59369-D531-409B-8882-D805804D91AB}" destId="{49DCBE2F-951F-4EF7-89B3-02679DDDBD1A}" srcOrd="4" destOrd="0" parTransId="{6594F309-6F1B-4DDE-B450-30BC66FD3A04}" sibTransId="{D42BB12C-AEFE-4850-B9C3-E94CFA69D4C0}"/>
    <dgm:cxn modelId="{94CE51CF-B3DA-416A-8CCB-6F2380BE9987}" srcId="{8FD59369-D531-409B-8882-D805804D91AB}" destId="{A032DD39-C55B-4012-A80A-43E9812B0B06}" srcOrd="5" destOrd="0" parTransId="{22A2E3CE-702B-4E4D-8011-E7B4C86A5F69}" sibTransId="{18F48131-3B00-47A4-B39E-F8101B5CD555}"/>
    <dgm:cxn modelId="{0BA5DA99-5419-4BAB-A508-8B0F405C1C61}" type="presOf" srcId="{EC1B76A6-C251-44B9-A419-4DEB0C433B5F}" destId="{0F79D0CC-432B-4C03-B371-6F3FBA811519}" srcOrd="0" destOrd="0" presId="urn:microsoft.com/office/officeart/2005/8/layout/default"/>
    <dgm:cxn modelId="{04FF7B17-5041-40A6-85BC-01D336156F1B}" srcId="{8FD59369-D531-409B-8882-D805804D91AB}" destId="{C636F5E9-8CFB-4324-991D-BAEE4E4D21A4}" srcOrd="0" destOrd="0" parTransId="{32D3EA18-5C8E-4D57-B4C6-815B0E2D50E0}" sibTransId="{D9658051-31AC-42E0-8B49-0AEEABFD8F62}"/>
    <dgm:cxn modelId="{15CE0DDD-35B7-46E0-A2A6-5AF03ADB3094}" srcId="{8FD59369-D531-409B-8882-D805804D91AB}" destId="{B79A9CF7-919E-4E3A-B2CD-6175228C3DE9}" srcOrd="8" destOrd="0" parTransId="{577907A3-2A73-4E61-809E-5B836FC559E2}" sibTransId="{7B393EE7-B96A-41C1-A3C0-05F6E3DDD79B}"/>
    <dgm:cxn modelId="{BC65C59B-7A76-450F-B515-817197AADD3A}" type="presOf" srcId="{214A25C2-F85D-4B9C-96EF-A3E781AD8E3F}" destId="{42AAF2CC-C3FC-41AB-BCA1-D9F21DE71880}" srcOrd="0" destOrd="0" presId="urn:microsoft.com/office/officeart/2005/8/layout/default"/>
    <dgm:cxn modelId="{ADA5378E-B8FF-400B-BFF1-C11FF937A20F}" srcId="{8FD59369-D531-409B-8882-D805804D91AB}" destId="{EC1B76A6-C251-44B9-A419-4DEB0C433B5F}" srcOrd="6" destOrd="0" parTransId="{05423501-34AF-4AB6-B07B-02DBA87A6EC9}" sibTransId="{84A8366E-4748-4E5F-BAB1-420BB4484220}"/>
    <dgm:cxn modelId="{FF1D3E9B-7119-4B0E-8469-D9540BDFDA59}" type="presOf" srcId="{C636F5E9-8CFB-4324-991D-BAEE4E4D21A4}" destId="{C9675EAF-87EF-4F6E-AC2B-837C27432C3E}" srcOrd="0" destOrd="0" presId="urn:microsoft.com/office/officeart/2005/8/layout/default"/>
    <dgm:cxn modelId="{50DCA584-1058-4B8A-AEFB-24020AD76FF8}" srcId="{8FD59369-D531-409B-8882-D805804D91AB}" destId="{9F6A4A8E-0825-4308-A788-35D726CE2B4E}" srcOrd="3" destOrd="0" parTransId="{D0915AB0-0E10-4575-AE1B-52C8C21C3D3E}" sibTransId="{D84B9FA3-2467-4F33-A1C5-DD7D9FE6082B}"/>
    <dgm:cxn modelId="{A7E1AD83-0CDB-43F3-8073-3AACB0E06A08}" type="presParOf" srcId="{D2485494-0F48-41C1-9515-2CAA38DC7DB5}" destId="{C9675EAF-87EF-4F6E-AC2B-837C27432C3E}" srcOrd="0" destOrd="0" presId="urn:microsoft.com/office/officeart/2005/8/layout/default"/>
    <dgm:cxn modelId="{CD3A2BD2-8BAF-494F-9C71-8A68FAFE963F}" type="presParOf" srcId="{D2485494-0F48-41C1-9515-2CAA38DC7DB5}" destId="{5B0092D9-4760-4066-B3B5-3B91F3B46C73}" srcOrd="1" destOrd="0" presId="urn:microsoft.com/office/officeart/2005/8/layout/default"/>
    <dgm:cxn modelId="{EA37BB75-63B3-4039-9892-9AB003E53BC4}" type="presParOf" srcId="{D2485494-0F48-41C1-9515-2CAA38DC7DB5}" destId="{42AAF2CC-C3FC-41AB-BCA1-D9F21DE71880}" srcOrd="2" destOrd="0" presId="urn:microsoft.com/office/officeart/2005/8/layout/default"/>
    <dgm:cxn modelId="{14F58FC7-3057-465A-989B-7B6C07EE441B}" type="presParOf" srcId="{D2485494-0F48-41C1-9515-2CAA38DC7DB5}" destId="{B2AC54B4-B2F2-4893-9F73-C43B80A58768}" srcOrd="3" destOrd="0" presId="urn:microsoft.com/office/officeart/2005/8/layout/default"/>
    <dgm:cxn modelId="{95396FDB-DF84-4AE3-A357-A0A2802B35A1}" type="presParOf" srcId="{D2485494-0F48-41C1-9515-2CAA38DC7DB5}" destId="{B2757360-A29A-42C4-AB21-A822A403ECFF}" srcOrd="4" destOrd="0" presId="urn:microsoft.com/office/officeart/2005/8/layout/default"/>
    <dgm:cxn modelId="{E3139357-CE53-41A3-9B30-FDC15A4B9772}" type="presParOf" srcId="{D2485494-0F48-41C1-9515-2CAA38DC7DB5}" destId="{C7E291AA-7467-426A-9CEE-39286CCAF372}" srcOrd="5" destOrd="0" presId="urn:microsoft.com/office/officeart/2005/8/layout/default"/>
    <dgm:cxn modelId="{E9C901EA-F5CE-4995-AFB4-55BD98BC6EF5}" type="presParOf" srcId="{D2485494-0F48-41C1-9515-2CAA38DC7DB5}" destId="{1507DAA9-E412-486A-BE26-749DEF62B908}" srcOrd="6" destOrd="0" presId="urn:microsoft.com/office/officeart/2005/8/layout/default"/>
    <dgm:cxn modelId="{B865AC4E-2DE6-4A9B-93BB-6DA620EAD53D}" type="presParOf" srcId="{D2485494-0F48-41C1-9515-2CAA38DC7DB5}" destId="{3CE7B735-8E84-4F76-B438-58FB0CB7C799}" srcOrd="7" destOrd="0" presId="urn:microsoft.com/office/officeart/2005/8/layout/default"/>
    <dgm:cxn modelId="{A58513B6-4CF1-4129-B4A3-B762B55C4F97}" type="presParOf" srcId="{D2485494-0F48-41C1-9515-2CAA38DC7DB5}" destId="{57534A89-1027-426F-BDDD-3CB60189E336}" srcOrd="8" destOrd="0" presId="urn:microsoft.com/office/officeart/2005/8/layout/default"/>
    <dgm:cxn modelId="{632B54D1-9137-4290-A7BB-6578542DFD6A}" type="presParOf" srcId="{D2485494-0F48-41C1-9515-2CAA38DC7DB5}" destId="{1A658C72-51CE-4197-888A-58119AE53E77}" srcOrd="9" destOrd="0" presId="urn:microsoft.com/office/officeart/2005/8/layout/default"/>
    <dgm:cxn modelId="{77450DA9-E13F-4386-90FF-213A738832C7}" type="presParOf" srcId="{D2485494-0F48-41C1-9515-2CAA38DC7DB5}" destId="{D598A868-A515-4F3C-8A0F-FD1E9D6433F7}" srcOrd="10" destOrd="0" presId="urn:microsoft.com/office/officeart/2005/8/layout/default"/>
    <dgm:cxn modelId="{7B85CC5A-AD93-4D01-A048-9B8A886EEA7D}" type="presParOf" srcId="{D2485494-0F48-41C1-9515-2CAA38DC7DB5}" destId="{C447D3E2-97C4-4915-B3F2-22BD3090D47C}" srcOrd="11" destOrd="0" presId="urn:microsoft.com/office/officeart/2005/8/layout/default"/>
    <dgm:cxn modelId="{56A8E96F-C089-4216-B999-AFC2F3110F0B}" type="presParOf" srcId="{D2485494-0F48-41C1-9515-2CAA38DC7DB5}" destId="{0F79D0CC-432B-4C03-B371-6F3FBA811519}" srcOrd="12" destOrd="0" presId="urn:microsoft.com/office/officeart/2005/8/layout/default"/>
    <dgm:cxn modelId="{A4290565-B564-4D07-9CDA-F31C71021E29}" type="presParOf" srcId="{D2485494-0F48-41C1-9515-2CAA38DC7DB5}" destId="{29439F7A-FEF7-4B5F-8D6B-021D297F12E1}" srcOrd="13" destOrd="0" presId="urn:microsoft.com/office/officeart/2005/8/layout/default"/>
    <dgm:cxn modelId="{6CDC4F27-884D-4B6B-8EC0-E168210759E2}" type="presParOf" srcId="{D2485494-0F48-41C1-9515-2CAA38DC7DB5}" destId="{D9416D27-0CF2-471D-A115-369D7565B150}" srcOrd="14" destOrd="0" presId="urn:microsoft.com/office/officeart/2005/8/layout/default"/>
    <dgm:cxn modelId="{14905E51-4C77-4D7B-B140-5685A3E04713}" type="presParOf" srcId="{D2485494-0F48-41C1-9515-2CAA38DC7DB5}" destId="{9D2FC175-8824-43D7-9334-A72B9C8EF24F}" srcOrd="15" destOrd="0" presId="urn:microsoft.com/office/officeart/2005/8/layout/default"/>
    <dgm:cxn modelId="{6A0B641A-2F6C-4D98-A2BA-5067FFED2A92}" type="presParOf" srcId="{D2485494-0F48-41C1-9515-2CAA38DC7DB5}" destId="{556ADA96-F654-41E7-943E-81CACE6515A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E0F3A-24DD-4544-8E8C-07C20D7666D9}" type="doc">
      <dgm:prSet loTypeId="urn:microsoft.com/office/officeart/2005/8/layout/hProcess9" loCatId="process" qsTypeId="urn:microsoft.com/office/officeart/2005/8/quickstyle/simple1" qsCatId="simple" csTypeId="urn:microsoft.com/office/officeart/2005/8/colors/accent1_2" csCatId="accent1" phldr="1"/>
      <dgm:spPr/>
    </dgm:pt>
    <dgm:pt modelId="{D535F8CB-A6B6-47B6-BA95-BC89C2792323}">
      <dgm:prSet phldrT="[Text]"/>
      <dgm:spPr/>
      <dgm:t>
        <a:bodyPr/>
        <a:lstStyle/>
        <a:p>
          <a:r>
            <a:rPr lang="en-US" b="1" dirty="0" smtClean="0"/>
            <a:t>Reduce time</a:t>
          </a:r>
          <a:r>
            <a:rPr lang="en-US" dirty="0" smtClean="0"/>
            <a:t> in creating a proposal for a customer through a sale and deployment template</a:t>
          </a:r>
          <a:endParaRPr lang="pt-BR" dirty="0"/>
        </a:p>
      </dgm:t>
    </dgm:pt>
    <dgm:pt modelId="{F7F666F4-3983-4B40-B713-73CBDC707F2C}" type="parTrans" cxnId="{6519DB44-D220-4164-B003-91BD4EEB6714}">
      <dgm:prSet/>
      <dgm:spPr/>
      <dgm:t>
        <a:bodyPr/>
        <a:lstStyle/>
        <a:p>
          <a:endParaRPr lang="pt-BR"/>
        </a:p>
      </dgm:t>
    </dgm:pt>
    <dgm:pt modelId="{4921F5EA-E807-4705-A580-6BC40D37F770}" type="sibTrans" cxnId="{6519DB44-D220-4164-B003-91BD4EEB6714}">
      <dgm:prSet/>
      <dgm:spPr/>
      <dgm:t>
        <a:bodyPr/>
        <a:lstStyle/>
        <a:p>
          <a:endParaRPr lang="pt-BR"/>
        </a:p>
      </dgm:t>
    </dgm:pt>
    <dgm:pt modelId="{353C7471-1C85-4C56-98AD-E0244515610E}">
      <dgm:prSet/>
      <dgm:spPr/>
      <dgm:t>
        <a:bodyPr/>
        <a:lstStyle/>
        <a:p>
          <a:r>
            <a:rPr lang="en-US" b="1" dirty="0" smtClean="0"/>
            <a:t>Reduce the learning curve </a:t>
          </a:r>
          <a:r>
            <a:rPr lang="en-US" dirty="0" smtClean="0"/>
            <a:t>cost by focusing on a proven scenario</a:t>
          </a:r>
          <a:endParaRPr lang="pt-BR" dirty="0"/>
        </a:p>
      </dgm:t>
    </dgm:pt>
    <dgm:pt modelId="{72F03F4D-684B-4266-9A65-E7DDDC2E8BE1}" type="parTrans" cxnId="{61382BF6-7099-4061-9018-6040272BF56E}">
      <dgm:prSet/>
      <dgm:spPr/>
      <dgm:t>
        <a:bodyPr/>
        <a:lstStyle/>
        <a:p>
          <a:endParaRPr lang="pt-BR"/>
        </a:p>
      </dgm:t>
    </dgm:pt>
    <dgm:pt modelId="{C5C0B549-B540-490E-9FAE-E4108E60D878}" type="sibTrans" cxnId="{61382BF6-7099-4061-9018-6040272BF56E}">
      <dgm:prSet/>
      <dgm:spPr/>
      <dgm:t>
        <a:bodyPr/>
        <a:lstStyle/>
        <a:p>
          <a:endParaRPr lang="pt-BR"/>
        </a:p>
      </dgm:t>
    </dgm:pt>
    <dgm:pt modelId="{13F1B811-D597-4C3B-ABCE-EBACB18670E0}">
      <dgm:prSet/>
      <dgm:spPr/>
      <dgm:t>
        <a:bodyPr/>
        <a:lstStyle/>
        <a:p>
          <a:r>
            <a:rPr lang="en-US" b="1" dirty="0" smtClean="0"/>
            <a:t>Help assess and determine </a:t>
          </a:r>
          <a:r>
            <a:rPr lang="en-US" dirty="0" smtClean="0"/>
            <a:t>the technical requirements for migrating existing Applications to the Cloud</a:t>
          </a:r>
          <a:endParaRPr lang="pt-BR" dirty="0"/>
        </a:p>
      </dgm:t>
    </dgm:pt>
    <dgm:pt modelId="{3E5DD236-36DA-42E9-853E-FB0B34878314}" type="parTrans" cxnId="{9499AF8E-F244-4E2E-8271-F30927BE4231}">
      <dgm:prSet/>
      <dgm:spPr/>
      <dgm:t>
        <a:bodyPr/>
        <a:lstStyle/>
        <a:p>
          <a:endParaRPr lang="pt-BR"/>
        </a:p>
      </dgm:t>
    </dgm:pt>
    <dgm:pt modelId="{D443F310-F5D2-49E3-9A1B-56D44B0A8B93}" type="sibTrans" cxnId="{9499AF8E-F244-4E2E-8271-F30927BE4231}">
      <dgm:prSet/>
      <dgm:spPr/>
      <dgm:t>
        <a:bodyPr/>
        <a:lstStyle/>
        <a:p>
          <a:endParaRPr lang="pt-BR"/>
        </a:p>
      </dgm:t>
    </dgm:pt>
    <dgm:pt modelId="{DE52C768-D4BF-4D13-9506-82C5400883A3}">
      <dgm:prSet/>
      <dgm:spPr/>
      <dgm:t>
        <a:bodyPr/>
        <a:lstStyle/>
        <a:p>
          <a:r>
            <a:rPr lang="en-US" b="1" dirty="0" smtClean="0"/>
            <a:t>Get tools and templates </a:t>
          </a:r>
          <a:r>
            <a:rPr lang="en-US" dirty="0" smtClean="0"/>
            <a:t>to use when discussing common deployments with customers.</a:t>
          </a:r>
          <a:endParaRPr lang="pt-BR" dirty="0"/>
        </a:p>
      </dgm:t>
    </dgm:pt>
    <dgm:pt modelId="{45B7B32F-CA04-492A-B4E6-8D874D68AF2A}" type="parTrans" cxnId="{A03BC28B-6683-4846-9CAD-8E6B874A9323}">
      <dgm:prSet/>
      <dgm:spPr/>
      <dgm:t>
        <a:bodyPr/>
        <a:lstStyle/>
        <a:p>
          <a:endParaRPr lang="pt-BR"/>
        </a:p>
      </dgm:t>
    </dgm:pt>
    <dgm:pt modelId="{594A5787-DE74-4C1E-B755-BE70D1CC3634}" type="sibTrans" cxnId="{A03BC28B-6683-4846-9CAD-8E6B874A9323}">
      <dgm:prSet/>
      <dgm:spPr/>
      <dgm:t>
        <a:bodyPr/>
        <a:lstStyle/>
        <a:p>
          <a:endParaRPr lang="pt-BR"/>
        </a:p>
      </dgm:t>
    </dgm:pt>
    <dgm:pt modelId="{F2876A85-F45C-4058-A245-76078E70D72C}">
      <dgm:prSet/>
      <dgm:spPr/>
      <dgm:t>
        <a:bodyPr/>
        <a:lstStyle/>
        <a:p>
          <a:r>
            <a:rPr lang="en-US" smtClean="0"/>
            <a:t>Receive a recommended set of topology diagrams for implementing common scenarios in Microsoft Azure.</a:t>
          </a:r>
          <a:endParaRPr lang="pt-BR"/>
        </a:p>
      </dgm:t>
    </dgm:pt>
    <dgm:pt modelId="{8142C0D3-A2A9-465B-B2DA-6795DFA70DC6}" type="parTrans" cxnId="{EEA810BC-CB75-4338-9CA7-E5563F7673FA}">
      <dgm:prSet/>
      <dgm:spPr/>
      <dgm:t>
        <a:bodyPr/>
        <a:lstStyle/>
        <a:p>
          <a:endParaRPr lang="pt-BR"/>
        </a:p>
      </dgm:t>
    </dgm:pt>
    <dgm:pt modelId="{9231B7EC-9488-46C9-8062-6B8FD8F04AC4}" type="sibTrans" cxnId="{EEA810BC-CB75-4338-9CA7-E5563F7673FA}">
      <dgm:prSet/>
      <dgm:spPr/>
      <dgm:t>
        <a:bodyPr/>
        <a:lstStyle/>
        <a:p>
          <a:endParaRPr lang="pt-BR"/>
        </a:p>
      </dgm:t>
    </dgm:pt>
    <dgm:pt modelId="{4863DAA9-63C9-4C22-91BB-DFF4C14B8F93}">
      <dgm:prSet/>
      <dgm:spPr/>
      <dgm:t>
        <a:bodyPr/>
        <a:lstStyle/>
        <a:p>
          <a:r>
            <a:rPr lang="en-US" b="1" dirty="0" smtClean="0"/>
            <a:t>Receive guidance for self-study </a:t>
          </a:r>
          <a:r>
            <a:rPr lang="en-US" dirty="0" smtClean="0"/>
            <a:t>for learning a specific scenario at a technology level.</a:t>
          </a:r>
          <a:endParaRPr lang="pt-BR" dirty="0"/>
        </a:p>
      </dgm:t>
    </dgm:pt>
    <dgm:pt modelId="{8A3581E2-4870-47D7-8B23-878AE3A46105}" type="parTrans" cxnId="{554235C1-5D7E-428B-BC9E-E414DC8A905F}">
      <dgm:prSet/>
      <dgm:spPr/>
      <dgm:t>
        <a:bodyPr/>
        <a:lstStyle/>
        <a:p>
          <a:endParaRPr lang="pt-BR"/>
        </a:p>
      </dgm:t>
    </dgm:pt>
    <dgm:pt modelId="{7AA148A1-FC77-4EC5-AB1D-3117FC21A1A1}" type="sibTrans" cxnId="{554235C1-5D7E-428B-BC9E-E414DC8A905F}">
      <dgm:prSet/>
      <dgm:spPr/>
      <dgm:t>
        <a:bodyPr/>
        <a:lstStyle/>
        <a:p>
          <a:endParaRPr lang="pt-BR"/>
        </a:p>
      </dgm:t>
    </dgm:pt>
    <dgm:pt modelId="{8688BBFE-F518-414F-BE89-8C1F6AC7F9FB}">
      <dgm:prSet/>
      <dgm:spPr/>
      <dgm:t>
        <a:bodyPr/>
        <a:lstStyle/>
        <a:p>
          <a:r>
            <a:rPr lang="en-US" dirty="0" smtClean="0"/>
            <a:t>1:1 Sessions with Microsoft Azure Experts</a:t>
          </a:r>
          <a:endParaRPr lang="pt-BR" dirty="0"/>
        </a:p>
      </dgm:t>
    </dgm:pt>
    <dgm:pt modelId="{79BC5AF0-B71C-49EA-A990-A2781A065DE5}" type="parTrans" cxnId="{93E6B59A-357A-4728-A01A-A47FB067C94E}">
      <dgm:prSet/>
      <dgm:spPr/>
      <dgm:t>
        <a:bodyPr/>
        <a:lstStyle/>
        <a:p>
          <a:endParaRPr lang="pt-BR"/>
        </a:p>
      </dgm:t>
    </dgm:pt>
    <dgm:pt modelId="{6546B569-4EE4-41C9-B378-7F9421E77BEB}" type="sibTrans" cxnId="{93E6B59A-357A-4728-A01A-A47FB067C94E}">
      <dgm:prSet/>
      <dgm:spPr/>
      <dgm:t>
        <a:bodyPr/>
        <a:lstStyle/>
        <a:p>
          <a:endParaRPr lang="pt-BR"/>
        </a:p>
      </dgm:t>
    </dgm:pt>
    <dgm:pt modelId="{8F23B6DA-0991-449C-A27F-CF0DF66A10DB}" type="pres">
      <dgm:prSet presAssocID="{B12E0F3A-24DD-4544-8E8C-07C20D7666D9}" presName="CompostProcess" presStyleCnt="0">
        <dgm:presLayoutVars>
          <dgm:dir/>
          <dgm:resizeHandles val="exact"/>
        </dgm:presLayoutVars>
      </dgm:prSet>
      <dgm:spPr/>
    </dgm:pt>
    <dgm:pt modelId="{EFFEFBA7-A5B9-4D8D-8A16-B06D03DE31FB}" type="pres">
      <dgm:prSet presAssocID="{B12E0F3A-24DD-4544-8E8C-07C20D7666D9}" presName="arrow" presStyleLbl="bgShp" presStyleIdx="0" presStyleCnt="1"/>
      <dgm:spPr/>
    </dgm:pt>
    <dgm:pt modelId="{8173B23D-311A-4A6E-83CA-9BC390889FAA}" type="pres">
      <dgm:prSet presAssocID="{B12E0F3A-24DD-4544-8E8C-07C20D7666D9}" presName="linearProcess" presStyleCnt="0"/>
      <dgm:spPr/>
    </dgm:pt>
    <dgm:pt modelId="{07291F89-8125-4994-A69C-7F3516F772F8}" type="pres">
      <dgm:prSet presAssocID="{D535F8CB-A6B6-47B6-BA95-BC89C2792323}" presName="textNode" presStyleLbl="node1" presStyleIdx="0" presStyleCnt="7">
        <dgm:presLayoutVars>
          <dgm:bulletEnabled val="1"/>
        </dgm:presLayoutVars>
      </dgm:prSet>
      <dgm:spPr/>
      <dgm:t>
        <a:bodyPr/>
        <a:lstStyle/>
        <a:p>
          <a:endParaRPr lang="pt-BR"/>
        </a:p>
      </dgm:t>
    </dgm:pt>
    <dgm:pt modelId="{329BCB53-DA57-4488-B48E-67626BBA277A}" type="pres">
      <dgm:prSet presAssocID="{4921F5EA-E807-4705-A580-6BC40D37F770}" presName="sibTrans" presStyleCnt="0"/>
      <dgm:spPr/>
    </dgm:pt>
    <dgm:pt modelId="{20BAB5BF-3B69-4D9D-A627-FD4DE1228219}" type="pres">
      <dgm:prSet presAssocID="{353C7471-1C85-4C56-98AD-E0244515610E}" presName="textNode" presStyleLbl="node1" presStyleIdx="1" presStyleCnt="7">
        <dgm:presLayoutVars>
          <dgm:bulletEnabled val="1"/>
        </dgm:presLayoutVars>
      </dgm:prSet>
      <dgm:spPr/>
      <dgm:t>
        <a:bodyPr/>
        <a:lstStyle/>
        <a:p>
          <a:endParaRPr lang="pt-BR"/>
        </a:p>
      </dgm:t>
    </dgm:pt>
    <dgm:pt modelId="{875CCDAB-A8ED-4CEB-8B6B-9CD2FE908127}" type="pres">
      <dgm:prSet presAssocID="{C5C0B549-B540-490E-9FAE-E4108E60D878}" presName="sibTrans" presStyleCnt="0"/>
      <dgm:spPr/>
    </dgm:pt>
    <dgm:pt modelId="{14570FB7-714B-42E1-9D0F-08AC0AC57796}" type="pres">
      <dgm:prSet presAssocID="{13F1B811-D597-4C3B-ABCE-EBACB18670E0}" presName="textNode" presStyleLbl="node1" presStyleIdx="2" presStyleCnt="7">
        <dgm:presLayoutVars>
          <dgm:bulletEnabled val="1"/>
        </dgm:presLayoutVars>
      </dgm:prSet>
      <dgm:spPr/>
      <dgm:t>
        <a:bodyPr/>
        <a:lstStyle/>
        <a:p>
          <a:endParaRPr lang="pt-BR"/>
        </a:p>
      </dgm:t>
    </dgm:pt>
    <dgm:pt modelId="{9457874C-89B6-4366-94D6-A2C48FFAD9B4}" type="pres">
      <dgm:prSet presAssocID="{D443F310-F5D2-49E3-9A1B-56D44B0A8B93}" presName="sibTrans" presStyleCnt="0"/>
      <dgm:spPr/>
    </dgm:pt>
    <dgm:pt modelId="{930B5F32-8BAD-45A4-A0C5-B5247E723E4E}" type="pres">
      <dgm:prSet presAssocID="{DE52C768-D4BF-4D13-9506-82C5400883A3}" presName="textNode" presStyleLbl="node1" presStyleIdx="3" presStyleCnt="7">
        <dgm:presLayoutVars>
          <dgm:bulletEnabled val="1"/>
        </dgm:presLayoutVars>
      </dgm:prSet>
      <dgm:spPr/>
      <dgm:t>
        <a:bodyPr/>
        <a:lstStyle/>
        <a:p>
          <a:endParaRPr lang="pt-BR"/>
        </a:p>
      </dgm:t>
    </dgm:pt>
    <dgm:pt modelId="{B0D6990B-D4BE-47B9-AA30-E598EE65AA53}" type="pres">
      <dgm:prSet presAssocID="{594A5787-DE74-4C1E-B755-BE70D1CC3634}" presName="sibTrans" presStyleCnt="0"/>
      <dgm:spPr/>
    </dgm:pt>
    <dgm:pt modelId="{87E10711-8E9C-4C30-8ED9-B20FDC4B86C3}" type="pres">
      <dgm:prSet presAssocID="{F2876A85-F45C-4058-A245-76078E70D72C}" presName="textNode" presStyleLbl="node1" presStyleIdx="4" presStyleCnt="7">
        <dgm:presLayoutVars>
          <dgm:bulletEnabled val="1"/>
        </dgm:presLayoutVars>
      </dgm:prSet>
      <dgm:spPr/>
      <dgm:t>
        <a:bodyPr/>
        <a:lstStyle/>
        <a:p>
          <a:endParaRPr lang="pt-BR"/>
        </a:p>
      </dgm:t>
    </dgm:pt>
    <dgm:pt modelId="{C92EAC1C-65B5-49A7-BE84-4F9FAC38F5B8}" type="pres">
      <dgm:prSet presAssocID="{9231B7EC-9488-46C9-8062-6B8FD8F04AC4}" presName="sibTrans" presStyleCnt="0"/>
      <dgm:spPr/>
    </dgm:pt>
    <dgm:pt modelId="{19A0DCA5-33B5-4C33-BEF8-50FFADD37CF3}" type="pres">
      <dgm:prSet presAssocID="{4863DAA9-63C9-4C22-91BB-DFF4C14B8F93}" presName="textNode" presStyleLbl="node1" presStyleIdx="5" presStyleCnt="7">
        <dgm:presLayoutVars>
          <dgm:bulletEnabled val="1"/>
        </dgm:presLayoutVars>
      </dgm:prSet>
      <dgm:spPr/>
      <dgm:t>
        <a:bodyPr/>
        <a:lstStyle/>
        <a:p>
          <a:endParaRPr lang="pt-BR"/>
        </a:p>
      </dgm:t>
    </dgm:pt>
    <dgm:pt modelId="{01C8A633-497A-4628-A8E3-9CF895576932}" type="pres">
      <dgm:prSet presAssocID="{7AA148A1-FC77-4EC5-AB1D-3117FC21A1A1}" presName="sibTrans" presStyleCnt="0"/>
      <dgm:spPr/>
    </dgm:pt>
    <dgm:pt modelId="{AD9AB4F6-1E6D-4FE3-B871-F5C07FC4059D}" type="pres">
      <dgm:prSet presAssocID="{8688BBFE-F518-414F-BE89-8C1F6AC7F9FB}" presName="textNode" presStyleLbl="node1" presStyleIdx="6" presStyleCnt="7">
        <dgm:presLayoutVars>
          <dgm:bulletEnabled val="1"/>
        </dgm:presLayoutVars>
      </dgm:prSet>
      <dgm:spPr/>
      <dgm:t>
        <a:bodyPr/>
        <a:lstStyle/>
        <a:p>
          <a:endParaRPr lang="pt-BR"/>
        </a:p>
      </dgm:t>
    </dgm:pt>
  </dgm:ptLst>
  <dgm:cxnLst>
    <dgm:cxn modelId="{26701113-31D8-4EDF-9751-AEF96DC90E2B}" type="presOf" srcId="{13F1B811-D597-4C3B-ABCE-EBACB18670E0}" destId="{14570FB7-714B-42E1-9D0F-08AC0AC57796}" srcOrd="0" destOrd="0" presId="urn:microsoft.com/office/officeart/2005/8/layout/hProcess9"/>
    <dgm:cxn modelId="{EE6D3AD6-3CBC-46A0-8FD6-1DF30FA7A50B}" type="presOf" srcId="{4863DAA9-63C9-4C22-91BB-DFF4C14B8F93}" destId="{19A0DCA5-33B5-4C33-BEF8-50FFADD37CF3}" srcOrd="0" destOrd="0" presId="urn:microsoft.com/office/officeart/2005/8/layout/hProcess9"/>
    <dgm:cxn modelId="{30EEF6BE-7CA6-49DA-82B5-CBD6CCCD55B5}" type="presOf" srcId="{8688BBFE-F518-414F-BE89-8C1F6AC7F9FB}" destId="{AD9AB4F6-1E6D-4FE3-B871-F5C07FC4059D}" srcOrd="0" destOrd="0" presId="urn:microsoft.com/office/officeart/2005/8/layout/hProcess9"/>
    <dgm:cxn modelId="{93E6B59A-357A-4728-A01A-A47FB067C94E}" srcId="{B12E0F3A-24DD-4544-8E8C-07C20D7666D9}" destId="{8688BBFE-F518-414F-BE89-8C1F6AC7F9FB}" srcOrd="6" destOrd="0" parTransId="{79BC5AF0-B71C-49EA-A990-A2781A065DE5}" sibTransId="{6546B569-4EE4-41C9-B378-7F9421E77BEB}"/>
    <dgm:cxn modelId="{C34EE1F7-BE46-4B56-91A5-29A39A1FF2FF}" type="presOf" srcId="{B12E0F3A-24DD-4544-8E8C-07C20D7666D9}" destId="{8F23B6DA-0991-449C-A27F-CF0DF66A10DB}" srcOrd="0" destOrd="0" presId="urn:microsoft.com/office/officeart/2005/8/layout/hProcess9"/>
    <dgm:cxn modelId="{554235C1-5D7E-428B-BC9E-E414DC8A905F}" srcId="{B12E0F3A-24DD-4544-8E8C-07C20D7666D9}" destId="{4863DAA9-63C9-4C22-91BB-DFF4C14B8F93}" srcOrd="5" destOrd="0" parTransId="{8A3581E2-4870-47D7-8B23-878AE3A46105}" sibTransId="{7AA148A1-FC77-4EC5-AB1D-3117FC21A1A1}"/>
    <dgm:cxn modelId="{AA138595-E92E-4157-943D-1F5866822010}" type="presOf" srcId="{DE52C768-D4BF-4D13-9506-82C5400883A3}" destId="{930B5F32-8BAD-45A4-A0C5-B5247E723E4E}" srcOrd="0" destOrd="0" presId="urn:microsoft.com/office/officeart/2005/8/layout/hProcess9"/>
    <dgm:cxn modelId="{C0BF5A1D-3DC2-4AAE-BB12-FA5517E7AA28}" type="presOf" srcId="{D535F8CB-A6B6-47B6-BA95-BC89C2792323}" destId="{07291F89-8125-4994-A69C-7F3516F772F8}" srcOrd="0" destOrd="0" presId="urn:microsoft.com/office/officeart/2005/8/layout/hProcess9"/>
    <dgm:cxn modelId="{3E8BE2F4-DDF9-45A4-B263-D47D5588BB95}" type="presOf" srcId="{F2876A85-F45C-4058-A245-76078E70D72C}" destId="{87E10711-8E9C-4C30-8ED9-B20FDC4B86C3}" srcOrd="0" destOrd="0" presId="urn:microsoft.com/office/officeart/2005/8/layout/hProcess9"/>
    <dgm:cxn modelId="{8E47CFD7-3A3F-441D-8F4B-32C99458A42E}" type="presOf" srcId="{353C7471-1C85-4C56-98AD-E0244515610E}" destId="{20BAB5BF-3B69-4D9D-A627-FD4DE1228219}" srcOrd="0" destOrd="0" presId="urn:microsoft.com/office/officeart/2005/8/layout/hProcess9"/>
    <dgm:cxn modelId="{9499AF8E-F244-4E2E-8271-F30927BE4231}" srcId="{B12E0F3A-24DD-4544-8E8C-07C20D7666D9}" destId="{13F1B811-D597-4C3B-ABCE-EBACB18670E0}" srcOrd="2" destOrd="0" parTransId="{3E5DD236-36DA-42E9-853E-FB0B34878314}" sibTransId="{D443F310-F5D2-49E3-9A1B-56D44B0A8B93}"/>
    <dgm:cxn modelId="{61382BF6-7099-4061-9018-6040272BF56E}" srcId="{B12E0F3A-24DD-4544-8E8C-07C20D7666D9}" destId="{353C7471-1C85-4C56-98AD-E0244515610E}" srcOrd="1" destOrd="0" parTransId="{72F03F4D-684B-4266-9A65-E7DDDC2E8BE1}" sibTransId="{C5C0B549-B540-490E-9FAE-E4108E60D878}"/>
    <dgm:cxn modelId="{A03BC28B-6683-4846-9CAD-8E6B874A9323}" srcId="{B12E0F3A-24DD-4544-8E8C-07C20D7666D9}" destId="{DE52C768-D4BF-4D13-9506-82C5400883A3}" srcOrd="3" destOrd="0" parTransId="{45B7B32F-CA04-492A-B4E6-8D874D68AF2A}" sibTransId="{594A5787-DE74-4C1E-B755-BE70D1CC3634}"/>
    <dgm:cxn modelId="{6519DB44-D220-4164-B003-91BD4EEB6714}" srcId="{B12E0F3A-24DD-4544-8E8C-07C20D7666D9}" destId="{D535F8CB-A6B6-47B6-BA95-BC89C2792323}" srcOrd="0" destOrd="0" parTransId="{F7F666F4-3983-4B40-B713-73CBDC707F2C}" sibTransId="{4921F5EA-E807-4705-A580-6BC40D37F770}"/>
    <dgm:cxn modelId="{EEA810BC-CB75-4338-9CA7-E5563F7673FA}" srcId="{B12E0F3A-24DD-4544-8E8C-07C20D7666D9}" destId="{F2876A85-F45C-4058-A245-76078E70D72C}" srcOrd="4" destOrd="0" parTransId="{8142C0D3-A2A9-465B-B2DA-6795DFA70DC6}" sibTransId="{9231B7EC-9488-46C9-8062-6B8FD8F04AC4}"/>
    <dgm:cxn modelId="{A8F27FCF-2499-4152-8DE1-044333A8E7C4}" type="presParOf" srcId="{8F23B6DA-0991-449C-A27F-CF0DF66A10DB}" destId="{EFFEFBA7-A5B9-4D8D-8A16-B06D03DE31FB}" srcOrd="0" destOrd="0" presId="urn:microsoft.com/office/officeart/2005/8/layout/hProcess9"/>
    <dgm:cxn modelId="{3EF0E336-D231-4A9A-8AC8-ACC8BEB2FC5A}" type="presParOf" srcId="{8F23B6DA-0991-449C-A27F-CF0DF66A10DB}" destId="{8173B23D-311A-4A6E-83CA-9BC390889FAA}" srcOrd="1" destOrd="0" presId="urn:microsoft.com/office/officeart/2005/8/layout/hProcess9"/>
    <dgm:cxn modelId="{858185C9-3FD6-4BB8-B1CE-E7E4A494F601}" type="presParOf" srcId="{8173B23D-311A-4A6E-83CA-9BC390889FAA}" destId="{07291F89-8125-4994-A69C-7F3516F772F8}" srcOrd="0" destOrd="0" presId="urn:microsoft.com/office/officeart/2005/8/layout/hProcess9"/>
    <dgm:cxn modelId="{81AADFED-5FD8-4713-A6F0-DFC8B6EF9C6A}" type="presParOf" srcId="{8173B23D-311A-4A6E-83CA-9BC390889FAA}" destId="{329BCB53-DA57-4488-B48E-67626BBA277A}" srcOrd="1" destOrd="0" presId="urn:microsoft.com/office/officeart/2005/8/layout/hProcess9"/>
    <dgm:cxn modelId="{7964CA27-B0BD-4F82-9575-D46FF9E1772E}" type="presParOf" srcId="{8173B23D-311A-4A6E-83CA-9BC390889FAA}" destId="{20BAB5BF-3B69-4D9D-A627-FD4DE1228219}" srcOrd="2" destOrd="0" presId="urn:microsoft.com/office/officeart/2005/8/layout/hProcess9"/>
    <dgm:cxn modelId="{0A77DE17-B3CC-45F6-A1FF-F13A1B8F8EA2}" type="presParOf" srcId="{8173B23D-311A-4A6E-83CA-9BC390889FAA}" destId="{875CCDAB-A8ED-4CEB-8B6B-9CD2FE908127}" srcOrd="3" destOrd="0" presId="urn:microsoft.com/office/officeart/2005/8/layout/hProcess9"/>
    <dgm:cxn modelId="{9477B4D5-BCCC-413C-B0D7-EC6726D7FB49}" type="presParOf" srcId="{8173B23D-311A-4A6E-83CA-9BC390889FAA}" destId="{14570FB7-714B-42E1-9D0F-08AC0AC57796}" srcOrd="4" destOrd="0" presId="urn:microsoft.com/office/officeart/2005/8/layout/hProcess9"/>
    <dgm:cxn modelId="{9D5BA91A-E2F2-4295-824B-AE3D82D8FF3C}" type="presParOf" srcId="{8173B23D-311A-4A6E-83CA-9BC390889FAA}" destId="{9457874C-89B6-4366-94D6-A2C48FFAD9B4}" srcOrd="5" destOrd="0" presId="urn:microsoft.com/office/officeart/2005/8/layout/hProcess9"/>
    <dgm:cxn modelId="{74B8C6D4-2072-4CB5-89FC-9755A95E2721}" type="presParOf" srcId="{8173B23D-311A-4A6E-83CA-9BC390889FAA}" destId="{930B5F32-8BAD-45A4-A0C5-B5247E723E4E}" srcOrd="6" destOrd="0" presId="urn:microsoft.com/office/officeart/2005/8/layout/hProcess9"/>
    <dgm:cxn modelId="{E478A9D2-CA38-4B62-B086-11D7E4E00772}" type="presParOf" srcId="{8173B23D-311A-4A6E-83CA-9BC390889FAA}" destId="{B0D6990B-D4BE-47B9-AA30-E598EE65AA53}" srcOrd="7" destOrd="0" presId="urn:microsoft.com/office/officeart/2005/8/layout/hProcess9"/>
    <dgm:cxn modelId="{56F34968-390F-41BA-A5AB-89488251B131}" type="presParOf" srcId="{8173B23D-311A-4A6E-83CA-9BC390889FAA}" destId="{87E10711-8E9C-4C30-8ED9-B20FDC4B86C3}" srcOrd="8" destOrd="0" presId="urn:microsoft.com/office/officeart/2005/8/layout/hProcess9"/>
    <dgm:cxn modelId="{73535A68-E413-4DC6-B200-E99D658F356D}" type="presParOf" srcId="{8173B23D-311A-4A6E-83CA-9BC390889FAA}" destId="{C92EAC1C-65B5-49A7-BE84-4F9FAC38F5B8}" srcOrd="9" destOrd="0" presId="urn:microsoft.com/office/officeart/2005/8/layout/hProcess9"/>
    <dgm:cxn modelId="{70E39357-24C6-494A-BFBC-82E28227797E}" type="presParOf" srcId="{8173B23D-311A-4A6E-83CA-9BC390889FAA}" destId="{19A0DCA5-33B5-4C33-BEF8-50FFADD37CF3}" srcOrd="10" destOrd="0" presId="urn:microsoft.com/office/officeart/2005/8/layout/hProcess9"/>
    <dgm:cxn modelId="{FB731067-00D3-4F99-BBB5-90A1D65DDEC3}" type="presParOf" srcId="{8173B23D-311A-4A6E-83CA-9BC390889FAA}" destId="{01C8A633-497A-4628-A8E3-9CF895576932}" srcOrd="11" destOrd="0" presId="urn:microsoft.com/office/officeart/2005/8/layout/hProcess9"/>
    <dgm:cxn modelId="{2F3DFF9A-83DC-48BB-A571-CFC520DC8E35}" type="presParOf" srcId="{8173B23D-311A-4A6E-83CA-9BC390889FAA}" destId="{AD9AB4F6-1E6D-4FE3-B871-F5C07FC4059D}"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AE4021-6C3C-4849-A6A8-866893CA410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F24D6B4-6E77-4263-92A2-C5991DEDB699}">
      <dgm:prSet phldrT="[Text]"/>
      <dgm:spPr>
        <a:solidFill>
          <a:schemeClr val="accent1">
            <a:lumMod val="50000"/>
          </a:schemeClr>
        </a:solidFill>
      </dgm:spPr>
      <dgm:t>
        <a:bodyPr/>
        <a:lstStyle/>
        <a:p>
          <a:r>
            <a:rPr lang="en-US" dirty="0" smtClean="0"/>
            <a:t>Dev &amp; Test</a:t>
          </a:r>
          <a:endParaRPr lang="en-US" dirty="0"/>
        </a:p>
      </dgm:t>
    </dgm:pt>
    <dgm:pt modelId="{F5FA255F-E711-420A-8252-0EA7D5BB0B8F}" type="parTrans" cxnId="{381489A5-B7E1-42FF-B5B9-5D01C3FA9044}">
      <dgm:prSet/>
      <dgm:spPr/>
      <dgm:t>
        <a:bodyPr/>
        <a:lstStyle/>
        <a:p>
          <a:endParaRPr lang="en-US"/>
        </a:p>
      </dgm:t>
    </dgm:pt>
    <dgm:pt modelId="{14C891CD-59B8-4378-8BF2-7D596E46BC76}" type="sibTrans" cxnId="{381489A5-B7E1-42FF-B5B9-5D01C3FA9044}">
      <dgm:prSet/>
      <dgm:spPr/>
      <dgm:t>
        <a:bodyPr/>
        <a:lstStyle/>
        <a:p>
          <a:endParaRPr lang="en-US"/>
        </a:p>
      </dgm:t>
    </dgm:pt>
    <dgm:pt modelId="{BE385068-1190-4B1A-A8DD-9357693E1FB3}">
      <dgm:prSet phldrT="[Text]"/>
      <dgm:spPr>
        <a:solidFill>
          <a:schemeClr val="accent4">
            <a:lumMod val="75000"/>
          </a:schemeClr>
        </a:solidFill>
      </dgm:spPr>
      <dgm:t>
        <a:bodyPr/>
        <a:lstStyle/>
        <a:p>
          <a:r>
            <a:rPr lang="en-US" dirty="0" smtClean="0"/>
            <a:t>SharePoint/BI</a:t>
          </a:r>
          <a:endParaRPr lang="en-US" dirty="0"/>
        </a:p>
      </dgm:t>
    </dgm:pt>
    <dgm:pt modelId="{F9E16ABC-6A52-4242-AE49-DC011CABC423}" type="parTrans" cxnId="{472C8606-B4AC-4247-969E-E8BF0272C981}">
      <dgm:prSet/>
      <dgm:spPr/>
      <dgm:t>
        <a:bodyPr/>
        <a:lstStyle/>
        <a:p>
          <a:endParaRPr lang="en-US"/>
        </a:p>
      </dgm:t>
    </dgm:pt>
    <dgm:pt modelId="{667731A5-A370-4A80-B4E2-617B3973FDB7}" type="sibTrans" cxnId="{472C8606-B4AC-4247-969E-E8BF0272C981}">
      <dgm:prSet/>
      <dgm:spPr/>
      <dgm:t>
        <a:bodyPr/>
        <a:lstStyle/>
        <a:p>
          <a:endParaRPr lang="en-US"/>
        </a:p>
      </dgm:t>
    </dgm:pt>
    <dgm:pt modelId="{0E9EA09C-3CC3-45F7-9F2B-20082573CFDF}">
      <dgm:prSet phldrT="[Text]"/>
      <dgm:spPr/>
      <dgm:t>
        <a:bodyPr/>
        <a:lstStyle/>
        <a:p>
          <a:r>
            <a:rPr lang="en-US" dirty="0" smtClean="0"/>
            <a:t>Disaster Recovery</a:t>
          </a:r>
          <a:endParaRPr lang="en-US" dirty="0"/>
        </a:p>
      </dgm:t>
    </dgm:pt>
    <dgm:pt modelId="{33D577D3-E7C9-4C23-BDE0-0C4804755DFA}" type="parTrans" cxnId="{E0518AF0-3B6D-499B-8822-FE60FF256552}">
      <dgm:prSet/>
      <dgm:spPr/>
      <dgm:t>
        <a:bodyPr/>
        <a:lstStyle/>
        <a:p>
          <a:endParaRPr lang="en-US"/>
        </a:p>
      </dgm:t>
    </dgm:pt>
    <dgm:pt modelId="{0C6F6520-DC60-45E0-A6FA-1A87BCCC1D23}" type="sibTrans" cxnId="{E0518AF0-3B6D-499B-8822-FE60FF256552}">
      <dgm:prSet/>
      <dgm:spPr/>
      <dgm:t>
        <a:bodyPr/>
        <a:lstStyle/>
        <a:p>
          <a:endParaRPr lang="en-US"/>
        </a:p>
      </dgm:t>
    </dgm:pt>
    <dgm:pt modelId="{8FBC3579-8B8E-428B-BF34-4087D0D879D2}">
      <dgm:prSet phldrT="[Text]"/>
      <dgm:spPr>
        <a:solidFill>
          <a:schemeClr val="accent2">
            <a:lumMod val="75000"/>
            <a:lumOff val="25000"/>
          </a:schemeClr>
        </a:solidFill>
      </dgm:spPr>
      <dgm:t>
        <a:bodyPr/>
        <a:lstStyle/>
        <a:p>
          <a:r>
            <a:rPr lang="en-US" dirty="0" smtClean="0"/>
            <a:t>Hosted App &amp; App Server</a:t>
          </a:r>
          <a:endParaRPr lang="en-US" dirty="0"/>
        </a:p>
      </dgm:t>
    </dgm:pt>
    <dgm:pt modelId="{51644171-EE09-4065-8804-25F70C172F0B}" type="parTrans" cxnId="{7EE97AD4-2103-4A83-A5E0-D1841A779F09}">
      <dgm:prSet/>
      <dgm:spPr/>
      <dgm:t>
        <a:bodyPr/>
        <a:lstStyle/>
        <a:p>
          <a:endParaRPr lang="en-US"/>
        </a:p>
      </dgm:t>
    </dgm:pt>
    <dgm:pt modelId="{78C5B4D3-105E-43F0-8DF9-48B66C705FF8}" type="sibTrans" cxnId="{7EE97AD4-2103-4A83-A5E0-D1841A779F09}">
      <dgm:prSet/>
      <dgm:spPr/>
      <dgm:t>
        <a:bodyPr/>
        <a:lstStyle/>
        <a:p>
          <a:endParaRPr lang="en-US"/>
        </a:p>
      </dgm:t>
    </dgm:pt>
    <dgm:pt modelId="{FE7458B7-5CBF-4889-9916-B29CF614388E}">
      <dgm:prSet phldrT="[Text]"/>
      <dgm:spPr>
        <a:solidFill>
          <a:srgbClr val="00B050"/>
        </a:solidFill>
      </dgm:spPr>
      <dgm:t>
        <a:bodyPr/>
        <a:lstStyle/>
        <a:p>
          <a:r>
            <a:rPr lang="en-US" dirty="0" smtClean="0"/>
            <a:t>Backup &amp; Archiving</a:t>
          </a:r>
          <a:endParaRPr lang="en-US" dirty="0"/>
        </a:p>
      </dgm:t>
    </dgm:pt>
    <dgm:pt modelId="{7630BBE3-9EF0-40DF-BF1D-3ADEC1B72316}" type="parTrans" cxnId="{0369207D-7BAE-407A-BEF5-14D4AEC936CA}">
      <dgm:prSet/>
      <dgm:spPr/>
      <dgm:t>
        <a:bodyPr/>
        <a:lstStyle/>
        <a:p>
          <a:endParaRPr lang="en-US"/>
        </a:p>
      </dgm:t>
    </dgm:pt>
    <dgm:pt modelId="{F80D4D3F-411C-4B9D-BA92-6C58F82EA604}" type="sibTrans" cxnId="{0369207D-7BAE-407A-BEF5-14D4AEC936CA}">
      <dgm:prSet/>
      <dgm:spPr/>
      <dgm:t>
        <a:bodyPr/>
        <a:lstStyle/>
        <a:p>
          <a:endParaRPr lang="en-US"/>
        </a:p>
      </dgm:t>
    </dgm:pt>
    <dgm:pt modelId="{55B7CB3D-52F1-4AD7-A8C6-6AF8262AED6E}">
      <dgm:prSet phldrT="[Text]"/>
      <dgm:spPr>
        <a:solidFill>
          <a:srgbClr val="7030A0"/>
        </a:solidFill>
      </dgm:spPr>
      <dgm:t>
        <a:bodyPr/>
        <a:lstStyle/>
        <a:p>
          <a:r>
            <a:rPr lang="en-US" dirty="0" smtClean="0"/>
            <a:t>EMS</a:t>
          </a:r>
          <a:endParaRPr lang="en-US" dirty="0"/>
        </a:p>
      </dgm:t>
    </dgm:pt>
    <dgm:pt modelId="{4C73E2AD-167D-4158-8252-B894E64F4323}" type="parTrans" cxnId="{381B57EF-2ECA-42F5-8AC3-D1A6F7489A27}">
      <dgm:prSet/>
      <dgm:spPr/>
      <dgm:t>
        <a:bodyPr/>
        <a:lstStyle/>
        <a:p>
          <a:endParaRPr lang="en-US"/>
        </a:p>
      </dgm:t>
    </dgm:pt>
    <dgm:pt modelId="{C34DE298-2F2A-45ED-9E54-E4AADAE05B5F}" type="sibTrans" cxnId="{381B57EF-2ECA-42F5-8AC3-D1A6F7489A27}">
      <dgm:prSet/>
      <dgm:spPr/>
      <dgm:t>
        <a:bodyPr/>
        <a:lstStyle/>
        <a:p>
          <a:endParaRPr lang="en-US"/>
        </a:p>
      </dgm:t>
    </dgm:pt>
    <dgm:pt modelId="{B1333DBB-F6C5-466F-9189-C5B52C7BFB36}">
      <dgm:prSet phldrT="[Text]"/>
      <dgm:spPr>
        <a:solidFill>
          <a:srgbClr val="00B050"/>
        </a:solidFill>
      </dgm:spPr>
      <dgm:t>
        <a:bodyPr/>
        <a:lstStyle/>
        <a:p>
          <a:r>
            <a:rPr lang="en-US" dirty="0" smtClean="0"/>
            <a:t>Mobile &amp; Client App </a:t>
          </a:r>
          <a:endParaRPr lang="en-US" dirty="0"/>
        </a:p>
      </dgm:t>
    </dgm:pt>
    <dgm:pt modelId="{AD2E44DC-AD09-4BE8-A450-E38F0E1599FD}" type="parTrans" cxnId="{F2863415-9231-4171-BC4C-C0679F65C908}">
      <dgm:prSet/>
      <dgm:spPr/>
      <dgm:t>
        <a:bodyPr/>
        <a:lstStyle/>
        <a:p>
          <a:endParaRPr lang="en-US"/>
        </a:p>
      </dgm:t>
    </dgm:pt>
    <dgm:pt modelId="{75031205-EAEA-4150-B39C-72355A6E879B}" type="sibTrans" cxnId="{F2863415-9231-4171-BC4C-C0679F65C908}">
      <dgm:prSet/>
      <dgm:spPr/>
      <dgm:t>
        <a:bodyPr/>
        <a:lstStyle/>
        <a:p>
          <a:endParaRPr lang="en-US"/>
        </a:p>
      </dgm:t>
    </dgm:pt>
    <dgm:pt modelId="{1BE1B464-F042-406F-B973-7C2EDA6B7880}" type="pres">
      <dgm:prSet presAssocID="{5EAE4021-6C3C-4849-A6A8-866893CA4105}" presName="diagram" presStyleCnt="0">
        <dgm:presLayoutVars>
          <dgm:dir/>
          <dgm:resizeHandles val="exact"/>
        </dgm:presLayoutVars>
      </dgm:prSet>
      <dgm:spPr/>
    </dgm:pt>
    <dgm:pt modelId="{A1473000-8AAC-481B-AB34-2DCCC5B5B66C}" type="pres">
      <dgm:prSet presAssocID="{0E9EA09C-3CC3-45F7-9F2B-20082573CFDF}" presName="node" presStyleLbl="node1" presStyleIdx="0" presStyleCnt="7">
        <dgm:presLayoutVars>
          <dgm:bulletEnabled val="1"/>
        </dgm:presLayoutVars>
      </dgm:prSet>
      <dgm:spPr/>
      <dgm:t>
        <a:bodyPr/>
        <a:lstStyle/>
        <a:p>
          <a:endParaRPr lang="en-US"/>
        </a:p>
      </dgm:t>
    </dgm:pt>
    <dgm:pt modelId="{F81567DD-5D3D-4F1A-821B-F411BF4782F1}" type="pres">
      <dgm:prSet presAssocID="{0C6F6520-DC60-45E0-A6FA-1A87BCCC1D23}" presName="sibTrans" presStyleCnt="0"/>
      <dgm:spPr/>
    </dgm:pt>
    <dgm:pt modelId="{80EBAE1A-B081-4932-A729-C3CCEA8AF760}" type="pres">
      <dgm:prSet presAssocID="{8FBC3579-8B8E-428B-BF34-4087D0D879D2}" presName="node" presStyleLbl="node1" presStyleIdx="1" presStyleCnt="7">
        <dgm:presLayoutVars>
          <dgm:bulletEnabled val="1"/>
        </dgm:presLayoutVars>
      </dgm:prSet>
      <dgm:spPr/>
      <dgm:t>
        <a:bodyPr/>
        <a:lstStyle/>
        <a:p>
          <a:endParaRPr lang="en-US"/>
        </a:p>
      </dgm:t>
    </dgm:pt>
    <dgm:pt modelId="{680FB4C6-61E9-456F-BDAC-91DB0ADD9EB4}" type="pres">
      <dgm:prSet presAssocID="{78C5B4D3-105E-43F0-8DF9-48B66C705FF8}" presName="sibTrans" presStyleCnt="0"/>
      <dgm:spPr/>
    </dgm:pt>
    <dgm:pt modelId="{8F408128-7034-46F1-B378-23853547F211}" type="pres">
      <dgm:prSet presAssocID="{FE7458B7-5CBF-4889-9916-B29CF614388E}" presName="node" presStyleLbl="node1" presStyleIdx="2" presStyleCnt="7">
        <dgm:presLayoutVars>
          <dgm:bulletEnabled val="1"/>
        </dgm:presLayoutVars>
      </dgm:prSet>
      <dgm:spPr/>
      <dgm:t>
        <a:bodyPr/>
        <a:lstStyle/>
        <a:p>
          <a:endParaRPr lang="en-US"/>
        </a:p>
      </dgm:t>
    </dgm:pt>
    <dgm:pt modelId="{A8109617-1057-45CA-9AEB-069A6F6FA116}" type="pres">
      <dgm:prSet presAssocID="{F80D4D3F-411C-4B9D-BA92-6C58F82EA604}" presName="sibTrans" presStyleCnt="0"/>
      <dgm:spPr/>
    </dgm:pt>
    <dgm:pt modelId="{AB4DC6C7-BA41-45DD-B70E-C4018902ABE3}" type="pres">
      <dgm:prSet presAssocID="{55B7CB3D-52F1-4AD7-A8C6-6AF8262AED6E}" presName="node" presStyleLbl="node1" presStyleIdx="3" presStyleCnt="7">
        <dgm:presLayoutVars>
          <dgm:bulletEnabled val="1"/>
        </dgm:presLayoutVars>
      </dgm:prSet>
      <dgm:spPr/>
      <dgm:t>
        <a:bodyPr/>
        <a:lstStyle/>
        <a:p>
          <a:endParaRPr lang="en-US"/>
        </a:p>
      </dgm:t>
    </dgm:pt>
    <dgm:pt modelId="{15B67562-1D8E-4669-B78B-100164438F12}" type="pres">
      <dgm:prSet presAssocID="{C34DE298-2F2A-45ED-9E54-E4AADAE05B5F}" presName="sibTrans" presStyleCnt="0"/>
      <dgm:spPr/>
    </dgm:pt>
    <dgm:pt modelId="{4C80BE61-E747-4727-A8B2-C376EB922EF8}" type="pres">
      <dgm:prSet presAssocID="{B1333DBB-F6C5-466F-9189-C5B52C7BFB36}" presName="node" presStyleLbl="node1" presStyleIdx="4" presStyleCnt="7">
        <dgm:presLayoutVars>
          <dgm:bulletEnabled val="1"/>
        </dgm:presLayoutVars>
      </dgm:prSet>
      <dgm:spPr/>
      <dgm:t>
        <a:bodyPr/>
        <a:lstStyle/>
        <a:p>
          <a:endParaRPr lang="en-US"/>
        </a:p>
      </dgm:t>
    </dgm:pt>
    <dgm:pt modelId="{DCA69CAC-635E-492F-9FFE-B67C9BAEF432}" type="pres">
      <dgm:prSet presAssocID="{75031205-EAEA-4150-B39C-72355A6E879B}" presName="sibTrans" presStyleCnt="0"/>
      <dgm:spPr/>
    </dgm:pt>
    <dgm:pt modelId="{3CC915D6-3DC5-4770-A225-1C1E376A36AB}" type="pres">
      <dgm:prSet presAssocID="{0F24D6B4-6E77-4263-92A2-C5991DEDB699}" presName="node" presStyleLbl="node1" presStyleIdx="5" presStyleCnt="7">
        <dgm:presLayoutVars>
          <dgm:bulletEnabled val="1"/>
        </dgm:presLayoutVars>
      </dgm:prSet>
      <dgm:spPr/>
    </dgm:pt>
    <dgm:pt modelId="{11D35427-0992-44CE-88B5-AAF33C186775}" type="pres">
      <dgm:prSet presAssocID="{14C891CD-59B8-4378-8BF2-7D596E46BC76}" presName="sibTrans" presStyleCnt="0"/>
      <dgm:spPr/>
    </dgm:pt>
    <dgm:pt modelId="{8F8F86A6-9E52-426A-9007-41C2912F1315}" type="pres">
      <dgm:prSet presAssocID="{BE385068-1190-4B1A-A8DD-9357693E1FB3}" presName="node" presStyleLbl="node1" presStyleIdx="6" presStyleCnt="7">
        <dgm:presLayoutVars>
          <dgm:bulletEnabled val="1"/>
        </dgm:presLayoutVars>
      </dgm:prSet>
      <dgm:spPr/>
      <dgm:t>
        <a:bodyPr/>
        <a:lstStyle/>
        <a:p>
          <a:endParaRPr lang="en-US"/>
        </a:p>
      </dgm:t>
    </dgm:pt>
  </dgm:ptLst>
  <dgm:cxnLst>
    <dgm:cxn modelId="{472C8606-B4AC-4247-969E-E8BF0272C981}" srcId="{5EAE4021-6C3C-4849-A6A8-866893CA4105}" destId="{BE385068-1190-4B1A-A8DD-9357693E1FB3}" srcOrd="6" destOrd="0" parTransId="{F9E16ABC-6A52-4242-AE49-DC011CABC423}" sibTransId="{667731A5-A370-4A80-B4E2-617B3973FDB7}"/>
    <dgm:cxn modelId="{0369207D-7BAE-407A-BEF5-14D4AEC936CA}" srcId="{5EAE4021-6C3C-4849-A6A8-866893CA4105}" destId="{FE7458B7-5CBF-4889-9916-B29CF614388E}" srcOrd="2" destOrd="0" parTransId="{7630BBE3-9EF0-40DF-BF1D-3ADEC1B72316}" sibTransId="{F80D4D3F-411C-4B9D-BA92-6C58F82EA604}"/>
    <dgm:cxn modelId="{381489A5-B7E1-42FF-B5B9-5D01C3FA9044}" srcId="{5EAE4021-6C3C-4849-A6A8-866893CA4105}" destId="{0F24D6B4-6E77-4263-92A2-C5991DEDB699}" srcOrd="5" destOrd="0" parTransId="{F5FA255F-E711-420A-8252-0EA7D5BB0B8F}" sibTransId="{14C891CD-59B8-4378-8BF2-7D596E46BC76}"/>
    <dgm:cxn modelId="{8316C8ED-F1BD-4295-B5F0-6388D7407B0E}" type="presOf" srcId="{B1333DBB-F6C5-466F-9189-C5B52C7BFB36}" destId="{4C80BE61-E747-4727-A8B2-C376EB922EF8}" srcOrd="0" destOrd="0" presId="urn:microsoft.com/office/officeart/2005/8/layout/default"/>
    <dgm:cxn modelId="{7EE97AD4-2103-4A83-A5E0-D1841A779F09}" srcId="{5EAE4021-6C3C-4849-A6A8-866893CA4105}" destId="{8FBC3579-8B8E-428B-BF34-4087D0D879D2}" srcOrd="1" destOrd="0" parTransId="{51644171-EE09-4065-8804-25F70C172F0B}" sibTransId="{78C5B4D3-105E-43F0-8DF9-48B66C705FF8}"/>
    <dgm:cxn modelId="{C5E59BE5-7851-427E-8565-6B1C1635ECEA}" type="presOf" srcId="{0E9EA09C-3CC3-45F7-9F2B-20082573CFDF}" destId="{A1473000-8AAC-481B-AB34-2DCCC5B5B66C}" srcOrd="0" destOrd="0" presId="urn:microsoft.com/office/officeart/2005/8/layout/default"/>
    <dgm:cxn modelId="{7A04C69B-8074-447E-93DC-A529276B624C}" type="presOf" srcId="{0F24D6B4-6E77-4263-92A2-C5991DEDB699}" destId="{3CC915D6-3DC5-4770-A225-1C1E376A36AB}" srcOrd="0" destOrd="0" presId="urn:microsoft.com/office/officeart/2005/8/layout/default"/>
    <dgm:cxn modelId="{52F42A8B-B9EC-48B7-A890-3EB4665D0833}" type="presOf" srcId="{5EAE4021-6C3C-4849-A6A8-866893CA4105}" destId="{1BE1B464-F042-406F-B973-7C2EDA6B7880}" srcOrd="0" destOrd="0" presId="urn:microsoft.com/office/officeart/2005/8/layout/default"/>
    <dgm:cxn modelId="{F2863415-9231-4171-BC4C-C0679F65C908}" srcId="{5EAE4021-6C3C-4849-A6A8-866893CA4105}" destId="{B1333DBB-F6C5-466F-9189-C5B52C7BFB36}" srcOrd="4" destOrd="0" parTransId="{AD2E44DC-AD09-4BE8-A450-E38F0E1599FD}" sibTransId="{75031205-EAEA-4150-B39C-72355A6E879B}"/>
    <dgm:cxn modelId="{381B57EF-2ECA-42F5-8AC3-D1A6F7489A27}" srcId="{5EAE4021-6C3C-4849-A6A8-866893CA4105}" destId="{55B7CB3D-52F1-4AD7-A8C6-6AF8262AED6E}" srcOrd="3" destOrd="0" parTransId="{4C73E2AD-167D-4158-8252-B894E64F4323}" sibTransId="{C34DE298-2F2A-45ED-9E54-E4AADAE05B5F}"/>
    <dgm:cxn modelId="{1EB2DFAC-A7A7-437F-942F-E57B4DBC71AC}" type="presOf" srcId="{8FBC3579-8B8E-428B-BF34-4087D0D879D2}" destId="{80EBAE1A-B081-4932-A729-C3CCEA8AF760}" srcOrd="0" destOrd="0" presId="urn:microsoft.com/office/officeart/2005/8/layout/default"/>
    <dgm:cxn modelId="{E0518AF0-3B6D-499B-8822-FE60FF256552}" srcId="{5EAE4021-6C3C-4849-A6A8-866893CA4105}" destId="{0E9EA09C-3CC3-45F7-9F2B-20082573CFDF}" srcOrd="0" destOrd="0" parTransId="{33D577D3-E7C9-4C23-BDE0-0C4804755DFA}" sibTransId="{0C6F6520-DC60-45E0-A6FA-1A87BCCC1D23}"/>
    <dgm:cxn modelId="{2B564F47-84FB-4D4F-A7D4-F0ECAF5BE25B}" type="presOf" srcId="{FE7458B7-5CBF-4889-9916-B29CF614388E}" destId="{8F408128-7034-46F1-B378-23853547F211}" srcOrd="0" destOrd="0" presId="urn:microsoft.com/office/officeart/2005/8/layout/default"/>
    <dgm:cxn modelId="{B46299D5-F09F-4360-B652-C507EC789BE5}" type="presOf" srcId="{BE385068-1190-4B1A-A8DD-9357693E1FB3}" destId="{8F8F86A6-9E52-426A-9007-41C2912F1315}" srcOrd="0" destOrd="0" presId="urn:microsoft.com/office/officeart/2005/8/layout/default"/>
    <dgm:cxn modelId="{C86585DC-C48D-40A3-89BB-7822977E88F9}" type="presOf" srcId="{55B7CB3D-52F1-4AD7-A8C6-6AF8262AED6E}" destId="{AB4DC6C7-BA41-45DD-B70E-C4018902ABE3}" srcOrd="0" destOrd="0" presId="urn:microsoft.com/office/officeart/2005/8/layout/default"/>
    <dgm:cxn modelId="{A0168BD0-27C4-4421-B025-7ADABB201E4C}" type="presParOf" srcId="{1BE1B464-F042-406F-B973-7C2EDA6B7880}" destId="{A1473000-8AAC-481B-AB34-2DCCC5B5B66C}" srcOrd="0" destOrd="0" presId="urn:microsoft.com/office/officeart/2005/8/layout/default"/>
    <dgm:cxn modelId="{BE9FF87D-CF0E-4928-BEB8-FF6F9579C563}" type="presParOf" srcId="{1BE1B464-F042-406F-B973-7C2EDA6B7880}" destId="{F81567DD-5D3D-4F1A-821B-F411BF4782F1}" srcOrd="1" destOrd="0" presId="urn:microsoft.com/office/officeart/2005/8/layout/default"/>
    <dgm:cxn modelId="{00D337D4-9A5D-4BD3-8368-A6475C884445}" type="presParOf" srcId="{1BE1B464-F042-406F-B973-7C2EDA6B7880}" destId="{80EBAE1A-B081-4932-A729-C3CCEA8AF760}" srcOrd="2" destOrd="0" presId="urn:microsoft.com/office/officeart/2005/8/layout/default"/>
    <dgm:cxn modelId="{05C0729C-21D7-4FEB-B32F-EAA724DC114B}" type="presParOf" srcId="{1BE1B464-F042-406F-B973-7C2EDA6B7880}" destId="{680FB4C6-61E9-456F-BDAC-91DB0ADD9EB4}" srcOrd="3" destOrd="0" presId="urn:microsoft.com/office/officeart/2005/8/layout/default"/>
    <dgm:cxn modelId="{351EADD2-CEC6-4199-BE27-710A1CA0E847}" type="presParOf" srcId="{1BE1B464-F042-406F-B973-7C2EDA6B7880}" destId="{8F408128-7034-46F1-B378-23853547F211}" srcOrd="4" destOrd="0" presId="urn:microsoft.com/office/officeart/2005/8/layout/default"/>
    <dgm:cxn modelId="{4607DD3D-0C71-4FEE-A8F1-0F416272CADB}" type="presParOf" srcId="{1BE1B464-F042-406F-B973-7C2EDA6B7880}" destId="{A8109617-1057-45CA-9AEB-069A6F6FA116}" srcOrd="5" destOrd="0" presId="urn:microsoft.com/office/officeart/2005/8/layout/default"/>
    <dgm:cxn modelId="{AB226897-9839-4987-9763-0EB0AD73D69C}" type="presParOf" srcId="{1BE1B464-F042-406F-B973-7C2EDA6B7880}" destId="{AB4DC6C7-BA41-45DD-B70E-C4018902ABE3}" srcOrd="6" destOrd="0" presId="urn:microsoft.com/office/officeart/2005/8/layout/default"/>
    <dgm:cxn modelId="{994726B9-EC24-4127-96C1-B16B7E25D8D6}" type="presParOf" srcId="{1BE1B464-F042-406F-B973-7C2EDA6B7880}" destId="{15B67562-1D8E-4669-B78B-100164438F12}" srcOrd="7" destOrd="0" presId="urn:microsoft.com/office/officeart/2005/8/layout/default"/>
    <dgm:cxn modelId="{E4CE67EF-B2CA-4B11-8455-555F48041E4B}" type="presParOf" srcId="{1BE1B464-F042-406F-B973-7C2EDA6B7880}" destId="{4C80BE61-E747-4727-A8B2-C376EB922EF8}" srcOrd="8" destOrd="0" presId="urn:microsoft.com/office/officeart/2005/8/layout/default"/>
    <dgm:cxn modelId="{E5B5DA98-8F4A-457D-81D6-9B503ACCC1B4}" type="presParOf" srcId="{1BE1B464-F042-406F-B973-7C2EDA6B7880}" destId="{DCA69CAC-635E-492F-9FFE-B67C9BAEF432}" srcOrd="9" destOrd="0" presId="urn:microsoft.com/office/officeart/2005/8/layout/default"/>
    <dgm:cxn modelId="{88A2A0A4-FA83-4AFD-B20A-DACE569BECBB}" type="presParOf" srcId="{1BE1B464-F042-406F-B973-7C2EDA6B7880}" destId="{3CC915D6-3DC5-4770-A225-1C1E376A36AB}" srcOrd="10" destOrd="0" presId="urn:microsoft.com/office/officeart/2005/8/layout/default"/>
    <dgm:cxn modelId="{B3CDE43F-B486-49B4-9EEF-FAA251596CBF}" type="presParOf" srcId="{1BE1B464-F042-406F-B973-7C2EDA6B7880}" destId="{11D35427-0992-44CE-88B5-AAF33C186775}" srcOrd="11" destOrd="0" presId="urn:microsoft.com/office/officeart/2005/8/layout/default"/>
    <dgm:cxn modelId="{24807A52-6D2F-46C6-8D48-0E8529EEBE09}" type="presParOf" srcId="{1BE1B464-F042-406F-B973-7C2EDA6B7880}" destId="{8F8F86A6-9E52-426A-9007-41C2912F131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75EAF-87EF-4F6E-AC2B-837C27432C3E}">
      <dsp:nvSpPr>
        <dsp:cNvPr id="0" name=""/>
        <dsp:cNvSpPr/>
      </dsp:nvSpPr>
      <dsp:spPr>
        <a:xfrm>
          <a:off x="0" y="9302"/>
          <a:ext cx="2721197" cy="1632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Partners need to understand the </a:t>
          </a:r>
          <a:r>
            <a:rPr lang="en-US" sz="1600" b="1" kern="1200" dirty="0" smtClean="0"/>
            <a:t>business models</a:t>
          </a:r>
          <a:r>
            <a:rPr lang="en-US" sz="1600" kern="1200" dirty="0" smtClean="0"/>
            <a:t> to start selling Azure</a:t>
          </a:r>
          <a:endParaRPr lang="pt-BR" sz="1600" kern="1200" dirty="0"/>
        </a:p>
      </dsp:txBody>
      <dsp:txXfrm>
        <a:off x="0" y="9302"/>
        <a:ext cx="2721197" cy="1632718"/>
      </dsp:txXfrm>
    </dsp:sp>
    <dsp:sp modelId="{42AAF2CC-C3FC-41AB-BCA1-D9F21DE71880}">
      <dsp:nvSpPr>
        <dsp:cNvPr id="0" name=""/>
        <dsp:cNvSpPr/>
      </dsp:nvSpPr>
      <dsp:spPr>
        <a:xfrm>
          <a:off x="2993317" y="9302"/>
          <a:ext cx="2721197" cy="1632718"/>
        </a:xfrm>
        <a:prstGeom prst="rect">
          <a:avLst/>
        </a:prstGeom>
        <a:solidFill>
          <a:schemeClr val="accent2">
            <a:hueOff val="-79121"/>
            <a:satOff val="0"/>
            <a:lumOff val="28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Some find it difficult </a:t>
          </a:r>
          <a:r>
            <a:rPr lang="en-US" sz="1600" kern="1200" dirty="0" smtClean="0"/>
            <a:t>to </a:t>
          </a:r>
          <a:r>
            <a:rPr lang="en-US" sz="1600" b="1" kern="1200" dirty="0" smtClean="0"/>
            <a:t>define costs and architecture</a:t>
          </a:r>
          <a:r>
            <a:rPr lang="en-US" sz="1600" kern="1200" dirty="0" smtClean="0"/>
            <a:t>, especially </a:t>
          </a:r>
          <a:r>
            <a:rPr lang="en-US" sz="1600" kern="1200" dirty="0" smtClean="0"/>
            <a:t> </a:t>
          </a:r>
          <a:r>
            <a:rPr lang="en-US" sz="1600" kern="1200" dirty="0" smtClean="0"/>
            <a:t>commercial roles</a:t>
          </a:r>
          <a:endParaRPr lang="pt-BR" sz="1600" kern="1200" dirty="0"/>
        </a:p>
      </dsp:txBody>
      <dsp:txXfrm>
        <a:off x="2993317" y="9302"/>
        <a:ext cx="2721197" cy="1632718"/>
      </dsp:txXfrm>
    </dsp:sp>
    <dsp:sp modelId="{B2757360-A29A-42C4-AB21-A822A403ECFF}">
      <dsp:nvSpPr>
        <dsp:cNvPr id="0" name=""/>
        <dsp:cNvSpPr/>
      </dsp:nvSpPr>
      <dsp:spPr>
        <a:xfrm>
          <a:off x="5986635" y="9302"/>
          <a:ext cx="2721197" cy="1632718"/>
        </a:xfrm>
        <a:prstGeom prst="rect">
          <a:avLst/>
        </a:prstGeom>
        <a:solidFill>
          <a:schemeClr val="accent2">
            <a:hueOff val="-158241"/>
            <a:satOff val="0"/>
            <a:lumOff val="5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Commercial roles are trying to </a:t>
          </a:r>
          <a:r>
            <a:rPr lang="en-US" sz="1600" b="1" kern="1200" dirty="0" smtClean="0"/>
            <a:t>develop proposals</a:t>
          </a:r>
          <a:r>
            <a:rPr lang="en-US" sz="1600" kern="1200" dirty="0" smtClean="0"/>
            <a:t> without an architecture </a:t>
          </a:r>
          <a:r>
            <a:rPr lang="en-US" sz="1600" kern="1200" dirty="0" smtClean="0"/>
            <a:t>in place</a:t>
          </a:r>
          <a:endParaRPr lang="pt-BR" sz="1600" kern="1200" dirty="0"/>
        </a:p>
      </dsp:txBody>
      <dsp:txXfrm>
        <a:off x="5986635" y="9302"/>
        <a:ext cx="2721197" cy="1632718"/>
      </dsp:txXfrm>
    </dsp:sp>
    <dsp:sp modelId="{1507DAA9-E412-486A-BE26-749DEF62B908}">
      <dsp:nvSpPr>
        <dsp:cNvPr id="0" name=""/>
        <dsp:cNvSpPr/>
      </dsp:nvSpPr>
      <dsp:spPr>
        <a:xfrm>
          <a:off x="0" y="1914140"/>
          <a:ext cx="2721197" cy="1632718"/>
        </a:xfrm>
        <a:prstGeom prst="rect">
          <a:avLst/>
        </a:prstGeom>
        <a:solidFill>
          <a:schemeClr val="accent2">
            <a:hueOff val="-237362"/>
            <a:satOff val="0"/>
            <a:lumOff val="86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Cost and </a:t>
          </a:r>
          <a:r>
            <a:rPr lang="en-US" sz="1600" b="1" kern="1200" dirty="0" smtClean="0"/>
            <a:t>time</a:t>
          </a:r>
          <a:r>
            <a:rPr lang="en-US" sz="1600" kern="1200" dirty="0" smtClean="0"/>
            <a:t> </a:t>
          </a:r>
          <a:r>
            <a:rPr lang="en-US" sz="1600" b="1" kern="1200" dirty="0" smtClean="0"/>
            <a:t>too high to learn new </a:t>
          </a:r>
          <a:r>
            <a:rPr lang="en-US" sz="1600" kern="1200" dirty="0" smtClean="0"/>
            <a:t>technologies (e.g. </a:t>
          </a:r>
          <a:r>
            <a:rPr lang="en-US" sz="1600" kern="1200" dirty="0" smtClean="0"/>
            <a:t>IaaS</a:t>
          </a:r>
          <a:r>
            <a:rPr lang="en-US" sz="1600" kern="1200" dirty="0" smtClean="0"/>
            <a:t>, PaaS, Hybrid Environments)</a:t>
          </a:r>
          <a:endParaRPr lang="pt-BR" sz="1600" kern="1200" dirty="0"/>
        </a:p>
      </dsp:txBody>
      <dsp:txXfrm>
        <a:off x="0" y="1914140"/>
        <a:ext cx="2721197" cy="1632718"/>
      </dsp:txXfrm>
    </dsp:sp>
    <dsp:sp modelId="{57534A89-1027-426F-BDDD-3CB60189E336}">
      <dsp:nvSpPr>
        <dsp:cNvPr id="0" name=""/>
        <dsp:cNvSpPr/>
      </dsp:nvSpPr>
      <dsp:spPr>
        <a:xfrm>
          <a:off x="2993317" y="1914140"/>
          <a:ext cx="2721197" cy="1632718"/>
        </a:xfrm>
        <a:prstGeom prst="rect">
          <a:avLst/>
        </a:prstGeom>
        <a:solidFill>
          <a:schemeClr val="accent2">
            <a:hueOff val="-316482"/>
            <a:satOff val="0"/>
            <a:lumOff val="1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How to </a:t>
          </a:r>
          <a:r>
            <a:rPr lang="en-US" sz="1600" b="1" kern="1200" dirty="0" smtClean="0"/>
            <a:t>scale</a:t>
          </a:r>
          <a:r>
            <a:rPr lang="en-US" sz="1600" kern="1200" dirty="0" smtClean="0"/>
            <a:t> by increasing </a:t>
          </a:r>
          <a:r>
            <a:rPr lang="en-US" sz="1600" kern="1200" dirty="0" smtClean="0"/>
            <a:t>the number of</a:t>
          </a:r>
          <a:r>
            <a:rPr lang="en-US" sz="1600" b="1" kern="1200" dirty="0" smtClean="0"/>
            <a:t> Pre-Sales </a:t>
          </a:r>
          <a:r>
            <a:rPr lang="en-US" sz="1600" b="0" kern="1200" dirty="0" smtClean="0"/>
            <a:t>Experts</a:t>
          </a:r>
          <a:r>
            <a:rPr lang="en-US" sz="1600" kern="1200" dirty="0" smtClean="0"/>
            <a:t> </a:t>
          </a:r>
          <a:r>
            <a:rPr lang="en-US" sz="1600" kern="1200" dirty="0" smtClean="0"/>
            <a:t>who </a:t>
          </a:r>
          <a:r>
            <a:rPr lang="en-US" sz="1600" kern="1200" dirty="0" smtClean="0"/>
            <a:t>can drive Azure </a:t>
          </a:r>
          <a:r>
            <a:rPr lang="en-US" sz="1600" kern="1200" dirty="0" smtClean="0"/>
            <a:t>conversations? Needed to </a:t>
          </a:r>
          <a:r>
            <a:rPr lang="en-US" sz="1600" b="1" kern="1200" dirty="0" smtClean="0"/>
            <a:t>win more deals</a:t>
          </a:r>
          <a:r>
            <a:rPr lang="en-US" sz="1600" kern="1200" dirty="0" smtClean="0"/>
            <a:t>!</a:t>
          </a:r>
          <a:endParaRPr lang="pt-BR" sz="1600" kern="1200" dirty="0"/>
        </a:p>
      </dsp:txBody>
      <dsp:txXfrm>
        <a:off x="2993317" y="1914140"/>
        <a:ext cx="2721197" cy="1632718"/>
      </dsp:txXfrm>
    </dsp:sp>
    <dsp:sp modelId="{D598A868-A515-4F3C-8A0F-FD1E9D6433F7}">
      <dsp:nvSpPr>
        <dsp:cNvPr id="0" name=""/>
        <dsp:cNvSpPr/>
      </dsp:nvSpPr>
      <dsp:spPr>
        <a:xfrm>
          <a:off x="5986635" y="1914140"/>
          <a:ext cx="2721197" cy="1632718"/>
        </a:xfrm>
        <a:prstGeom prst="rect">
          <a:avLst/>
        </a:prstGeom>
        <a:solidFill>
          <a:schemeClr val="accent2">
            <a:hueOff val="-395603"/>
            <a:satOff val="0"/>
            <a:lumOff val="144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t>How to </a:t>
          </a:r>
          <a:r>
            <a:rPr lang="en-US" sz="1600" b="1" kern="1200" dirty="0" smtClean="0"/>
            <a:t>scale </a:t>
          </a:r>
          <a:r>
            <a:rPr lang="en-US" sz="1600" b="0" kern="1200" dirty="0" smtClean="0"/>
            <a:t>by Increasing </a:t>
          </a:r>
          <a:r>
            <a:rPr lang="en-US" sz="1600" b="0" kern="1200" dirty="0" smtClean="0"/>
            <a:t>the number</a:t>
          </a:r>
          <a:r>
            <a:rPr lang="en-US" sz="1600" kern="1200" dirty="0" smtClean="0"/>
            <a:t> of </a:t>
          </a:r>
          <a:r>
            <a:rPr lang="en-US" sz="1600" b="1" kern="1200" dirty="0" smtClean="0"/>
            <a:t>Architects, Consultants and Developers </a:t>
          </a:r>
          <a:r>
            <a:rPr lang="en-US" sz="1600" b="0" kern="1200" dirty="0" smtClean="0"/>
            <a:t>who </a:t>
          </a:r>
          <a:r>
            <a:rPr lang="en-US" sz="1600" b="0" kern="1200" dirty="0" smtClean="0"/>
            <a:t>can </a:t>
          </a:r>
          <a:r>
            <a:rPr lang="en-US" sz="1600" b="1" kern="1200" dirty="0" smtClean="0"/>
            <a:t>deploy </a:t>
          </a:r>
          <a:r>
            <a:rPr lang="en-US" sz="1600" kern="1200" dirty="0" smtClean="0"/>
            <a:t>Azure </a:t>
          </a:r>
          <a:r>
            <a:rPr lang="en-US" sz="1600" kern="1200" dirty="0" smtClean="0"/>
            <a:t>solutions ? Needed to </a:t>
          </a:r>
          <a:r>
            <a:rPr lang="en-US" sz="1600" b="1" kern="1200" dirty="0" smtClean="0"/>
            <a:t>drive consumption</a:t>
          </a:r>
          <a:r>
            <a:rPr lang="en-US" sz="1600" kern="1200" dirty="0" smtClean="0"/>
            <a:t>!</a:t>
          </a:r>
          <a:endParaRPr lang="pt-BR" sz="1600" kern="1200" dirty="0"/>
        </a:p>
      </dsp:txBody>
      <dsp:txXfrm>
        <a:off x="5986635" y="1914140"/>
        <a:ext cx="2721197" cy="1632718"/>
      </dsp:txXfrm>
    </dsp:sp>
    <dsp:sp modelId="{0F79D0CC-432B-4C03-B371-6F3FBA811519}">
      <dsp:nvSpPr>
        <dsp:cNvPr id="0" name=""/>
        <dsp:cNvSpPr/>
      </dsp:nvSpPr>
      <dsp:spPr>
        <a:xfrm>
          <a:off x="0" y="3818979"/>
          <a:ext cx="2721197" cy="1632718"/>
        </a:xfrm>
        <a:prstGeom prst="rect">
          <a:avLst/>
        </a:prstGeom>
        <a:solidFill>
          <a:schemeClr val="accent2">
            <a:hueOff val="-474723"/>
            <a:satOff val="0"/>
            <a:lumOff val="1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Partners need to understand cloud opportunities to accelerate cloud deployments in customers</a:t>
          </a:r>
          <a:endParaRPr lang="pt-BR" sz="1600" kern="1200" dirty="0"/>
        </a:p>
      </dsp:txBody>
      <dsp:txXfrm>
        <a:off x="0" y="3818979"/>
        <a:ext cx="2721197" cy="1632718"/>
      </dsp:txXfrm>
    </dsp:sp>
    <dsp:sp modelId="{D9416D27-0CF2-471D-A115-369D7565B150}">
      <dsp:nvSpPr>
        <dsp:cNvPr id="0" name=""/>
        <dsp:cNvSpPr/>
      </dsp:nvSpPr>
      <dsp:spPr>
        <a:xfrm>
          <a:off x="2993317" y="3818979"/>
          <a:ext cx="2721197" cy="1632718"/>
        </a:xfrm>
        <a:prstGeom prst="rect">
          <a:avLst/>
        </a:prstGeom>
        <a:solidFill>
          <a:schemeClr val="accent2">
            <a:hueOff val="-553844"/>
            <a:satOff val="0"/>
            <a:lumOff val="20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New partners learning Azure in different channels with different needs (e.g. Distis, LARS, Deployment Partners)</a:t>
          </a:r>
          <a:endParaRPr lang="pt-BR" sz="1600" kern="1200" dirty="0"/>
        </a:p>
      </dsp:txBody>
      <dsp:txXfrm>
        <a:off x="2993317" y="3818979"/>
        <a:ext cx="2721197" cy="1632718"/>
      </dsp:txXfrm>
    </dsp:sp>
    <dsp:sp modelId="{556ADA96-F654-41E7-943E-81CACE6515AC}">
      <dsp:nvSpPr>
        <dsp:cNvPr id="0" name=""/>
        <dsp:cNvSpPr/>
      </dsp:nvSpPr>
      <dsp:spPr>
        <a:xfrm>
          <a:off x="5986635" y="3818979"/>
          <a:ext cx="2721197" cy="1632718"/>
        </a:xfrm>
        <a:prstGeom prst="rect">
          <a:avLst/>
        </a:prstGeom>
        <a:solidFill>
          <a:schemeClr val="accent2">
            <a:hueOff val="-632964"/>
            <a:satOff val="0"/>
            <a:lumOff val="2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Different audiences learning Azure (e.g. TI Partners, Development Partners</a:t>
          </a:r>
          <a:r>
            <a:rPr lang="en-US" sz="1600" kern="1200" dirty="0" smtClean="0"/>
            <a:t>) – how to have content that fits all roles?</a:t>
          </a:r>
          <a:endParaRPr lang="pt-BR" sz="1600" kern="1200" dirty="0"/>
        </a:p>
      </dsp:txBody>
      <dsp:txXfrm>
        <a:off x="5986635" y="3818979"/>
        <a:ext cx="2721197" cy="1632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EFBA7-A5B9-4D8D-8A16-B06D03DE31FB}">
      <dsp:nvSpPr>
        <dsp:cNvPr id="0" name=""/>
        <dsp:cNvSpPr/>
      </dsp:nvSpPr>
      <dsp:spPr>
        <a:xfrm>
          <a:off x="862144" y="0"/>
          <a:ext cx="9770973" cy="31819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91F89-8125-4994-A69C-7F3516F772F8}">
      <dsp:nvSpPr>
        <dsp:cNvPr id="0" name=""/>
        <dsp:cNvSpPr/>
      </dsp:nvSpPr>
      <dsp:spPr>
        <a:xfrm>
          <a:off x="982"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Reduce time</a:t>
          </a:r>
          <a:r>
            <a:rPr lang="en-US" sz="1000" kern="1200" dirty="0" smtClean="0"/>
            <a:t> in creating a proposal for a customer through a sale and deployment template</a:t>
          </a:r>
          <a:endParaRPr lang="pt-BR" sz="1000" kern="1200" dirty="0"/>
        </a:p>
      </dsp:txBody>
      <dsp:txXfrm>
        <a:off x="63114" y="1016717"/>
        <a:ext cx="1450160" cy="1148516"/>
      </dsp:txXfrm>
    </dsp:sp>
    <dsp:sp modelId="{20BAB5BF-3B69-4D9D-A627-FD4DE1228219}">
      <dsp:nvSpPr>
        <dsp:cNvPr id="0" name=""/>
        <dsp:cNvSpPr/>
      </dsp:nvSpPr>
      <dsp:spPr>
        <a:xfrm>
          <a:off x="1654127"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Reduce the learning curve </a:t>
          </a:r>
          <a:r>
            <a:rPr lang="en-US" sz="1000" kern="1200" dirty="0" smtClean="0"/>
            <a:t>cost by focusing on a proven scenario</a:t>
          </a:r>
          <a:endParaRPr lang="pt-BR" sz="1000" kern="1200" dirty="0"/>
        </a:p>
      </dsp:txBody>
      <dsp:txXfrm>
        <a:off x="1716259" y="1016717"/>
        <a:ext cx="1450160" cy="1148516"/>
      </dsp:txXfrm>
    </dsp:sp>
    <dsp:sp modelId="{14570FB7-714B-42E1-9D0F-08AC0AC57796}">
      <dsp:nvSpPr>
        <dsp:cNvPr id="0" name=""/>
        <dsp:cNvSpPr/>
      </dsp:nvSpPr>
      <dsp:spPr>
        <a:xfrm>
          <a:off x="3307273"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Help assess and determine </a:t>
          </a:r>
          <a:r>
            <a:rPr lang="en-US" sz="1000" kern="1200" dirty="0" smtClean="0"/>
            <a:t>the technical requirements for migrating existing Applications to the Cloud</a:t>
          </a:r>
          <a:endParaRPr lang="pt-BR" sz="1000" kern="1200" dirty="0"/>
        </a:p>
      </dsp:txBody>
      <dsp:txXfrm>
        <a:off x="3369405" y="1016717"/>
        <a:ext cx="1450160" cy="1148516"/>
      </dsp:txXfrm>
    </dsp:sp>
    <dsp:sp modelId="{930B5F32-8BAD-45A4-A0C5-B5247E723E4E}">
      <dsp:nvSpPr>
        <dsp:cNvPr id="0" name=""/>
        <dsp:cNvSpPr/>
      </dsp:nvSpPr>
      <dsp:spPr>
        <a:xfrm>
          <a:off x="4960419"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Get tools and templates </a:t>
          </a:r>
          <a:r>
            <a:rPr lang="en-US" sz="1000" kern="1200" dirty="0" smtClean="0"/>
            <a:t>to use when discussing common deployments with customers.</a:t>
          </a:r>
          <a:endParaRPr lang="pt-BR" sz="1000" kern="1200" dirty="0"/>
        </a:p>
      </dsp:txBody>
      <dsp:txXfrm>
        <a:off x="5022551" y="1016717"/>
        <a:ext cx="1450160" cy="1148516"/>
      </dsp:txXfrm>
    </dsp:sp>
    <dsp:sp modelId="{87E10711-8E9C-4C30-8ED9-B20FDC4B86C3}">
      <dsp:nvSpPr>
        <dsp:cNvPr id="0" name=""/>
        <dsp:cNvSpPr/>
      </dsp:nvSpPr>
      <dsp:spPr>
        <a:xfrm>
          <a:off x="6613564"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smtClean="0"/>
            <a:t>Receive a recommended set of topology diagrams for implementing common scenarios in Microsoft Azure.</a:t>
          </a:r>
          <a:endParaRPr lang="pt-BR" sz="1000" kern="1200"/>
        </a:p>
      </dsp:txBody>
      <dsp:txXfrm>
        <a:off x="6675696" y="1016717"/>
        <a:ext cx="1450160" cy="1148516"/>
      </dsp:txXfrm>
    </dsp:sp>
    <dsp:sp modelId="{19A0DCA5-33B5-4C33-BEF8-50FFADD37CF3}">
      <dsp:nvSpPr>
        <dsp:cNvPr id="0" name=""/>
        <dsp:cNvSpPr/>
      </dsp:nvSpPr>
      <dsp:spPr>
        <a:xfrm>
          <a:off x="8266710"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Receive guidance for self-study </a:t>
          </a:r>
          <a:r>
            <a:rPr lang="en-US" sz="1000" kern="1200" dirty="0" smtClean="0"/>
            <a:t>for learning a specific scenario at a technology level.</a:t>
          </a:r>
          <a:endParaRPr lang="pt-BR" sz="1000" kern="1200" dirty="0"/>
        </a:p>
      </dsp:txBody>
      <dsp:txXfrm>
        <a:off x="8328842" y="1016717"/>
        <a:ext cx="1450160" cy="1148516"/>
      </dsp:txXfrm>
    </dsp:sp>
    <dsp:sp modelId="{AD9AB4F6-1E6D-4FE3-B871-F5C07FC4059D}">
      <dsp:nvSpPr>
        <dsp:cNvPr id="0" name=""/>
        <dsp:cNvSpPr/>
      </dsp:nvSpPr>
      <dsp:spPr>
        <a:xfrm>
          <a:off x="9919856"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1:1 Sessions with Microsoft Azure Experts</a:t>
          </a:r>
          <a:endParaRPr lang="pt-BR" sz="1000" kern="1200" dirty="0"/>
        </a:p>
      </dsp:txBody>
      <dsp:txXfrm>
        <a:off x="9981988" y="1016717"/>
        <a:ext cx="1450160" cy="1148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73000-8AAC-481B-AB34-2DCCC5B5B66C}">
      <dsp:nvSpPr>
        <dsp:cNvPr id="0" name=""/>
        <dsp:cNvSpPr/>
      </dsp:nvSpPr>
      <dsp:spPr>
        <a:xfrm>
          <a:off x="3370" y="795359"/>
          <a:ext cx="2674292" cy="16045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Disaster Recovery</a:t>
          </a:r>
          <a:endParaRPr lang="en-US" sz="3200" kern="1200" dirty="0"/>
        </a:p>
      </dsp:txBody>
      <dsp:txXfrm>
        <a:off x="3370" y="795359"/>
        <a:ext cx="2674292" cy="1604575"/>
      </dsp:txXfrm>
    </dsp:sp>
    <dsp:sp modelId="{80EBAE1A-B081-4932-A729-C3CCEA8AF760}">
      <dsp:nvSpPr>
        <dsp:cNvPr id="0" name=""/>
        <dsp:cNvSpPr/>
      </dsp:nvSpPr>
      <dsp:spPr>
        <a:xfrm>
          <a:off x="2945092" y="795359"/>
          <a:ext cx="2674292" cy="1604575"/>
        </a:xfrm>
        <a:prstGeom prst="rect">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Hosted App &amp; App Server</a:t>
          </a:r>
          <a:endParaRPr lang="en-US" sz="3200" kern="1200" dirty="0"/>
        </a:p>
      </dsp:txBody>
      <dsp:txXfrm>
        <a:off x="2945092" y="795359"/>
        <a:ext cx="2674292" cy="1604575"/>
      </dsp:txXfrm>
    </dsp:sp>
    <dsp:sp modelId="{8F408128-7034-46F1-B378-23853547F211}">
      <dsp:nvSpPr>
        <dsp:cNvPr id="0" name=""/>
        <dsp:cNvSpPr/>
      </dsp:nvSpPr>
      <dsp:spPr>
        <a:xfrm>
          <a:off x="5886814" y="795359"/>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Backup &amp; Archiving</a:t>
          </a:r>
          <a:endParaRPr lang="en-US" sz="3200" kern="1200" dirty="0"/>
        </a:p>
      </dsp:txBody>
      <dsp:txXfrm>
        <a:off x="5886814" y="795359"/>
        <a:ext cx="2674292" cy="1604575"/>
      </dsp:txXfrm>
    </dsp:sp>
    <dsp:sp modelId="{AB4DC6C7-BA41-45DD-B70E-C4018902ABE3}">
      <dsp:nvSpPr>
        <dsp:cNvPr id="0" name=""/>
        <dsp:cNvSpPr/>
      </dsp:nvSpPr>
      <dsp:spPr>
        <a:xfrm>
          <a:off x="8828536" y="795359"/>
          <a:ext cx="2674292" cy="1604575"/>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EMS</a:t>
          </a:r>
          <a:endParaRPr lang="en-US" sz="3200" kern="1200" dirty="0"/>
        </a:p>
      </dsp:txBody>
      <dsp:txXfrm>
        <a:off x="8828536" y="795359"/>
        <a:ext cx="2674292" cy="1604575"/>
      </dsp:txXfrm>
    </dsp:sp>
    <dsp:sp modelId="{4C80BE61-E747-4727-A8B2-C376EB922EF8}">
      <dsp:nvSpPr>
        <dsp:cNvPr id="0" name=""/>
        <dsp:cNvSpPr/>
      </dsp:nvSpPr>
      <dsp:spPr>
        <a:xfrm>
          <a:off x="1474231" y="2667364"/>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Mobile &amp; Client App </a:t>
          </a:r>
          <a:endParaRPr lang="en-US" sz="3200" kern="1200" dirty="0"/>
        </a:p>
      </dsp:txBody>
      <dsp:txXfrm>
        <a:off x="1474231" y="2667364"/>
        <a:ext cx="2674292" cy="1604575"/>
      </dsp:txXfrm>
    </dsp:sp>
    <dsp:sp modelId="{3CC915D6-3DC5-4770-A225-1C1E376A36AB}">
      <dsp:nvSpPr>
        <dsp:cNvPr id="0" name=""/>
        <dsp:cNvSpPr/>
      </dsp:nvSpPr>
      <dsp:spPr>
        <a:xfrm>
          <a:off x="4415953" y="2667364"/>
          <a:ext cx="2674292" cy="1604575"/>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Dev &amp; Test</a:t>
          </a:r>
          <a:endParaRPr lang="en-US" sz="3200" kern="1200" dirty="0"/>
        </a:p>
      </dsp:txBody>
      <dsp:txXfrm>
        <a:off x="4415953" y="2667364"/>
        <a:ext cx="2674292" cy="1604575"/>
      </dsp:txXfrm>
    </dsp:sp>
    <dsp:sp modelId="{8F8F86A6-9E52-426A-9007-41C2912F1315}">
      <dsp:nvSpPr>
        <dsp:cNvPr id="0" name=""/>
        <dsp:cNvSpPr/>
      </dsp:nvSpPr>
      <dsp:spPr>
        <a:xfrm>
          <a:off x="7357675" y="2667364"/>
          <a:ext cx="2674292" cy="160457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SharePoint/BI</a:t>
          </a:r>
          <a:endParaRPr lang="en-US" sz="3200" kern="1200" dirty="0"/>
        </a:p>
      </dsp:txBody>
      <dsp:txXfrm>
        <a:off x="7357675" y="2667364"/>
        <a:ext cx="2674292" cy="16045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3/8/2016</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Customer Service &amp; Support</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3/8/2016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91EFA895-1873-4DF6-8B20-685F14EA4253}" type="slidenum">
              <a:rPr lang="es-ES" smtClean="0">
                <a:solidFill>
                  <a:prstClr val="black"/>
                </a:solidFill>
              </a:rPr>
              <a:pPr/>
              <a:t>1</a:t>
            </a:fld>
            <a:endParaRPr lang="es-ES">
              <a:solidFill>
                <a:prstClr val="black"/>
              </a:solidFill>
            </a:endParaRPr>
          </a:p>
        </p:txBody>
      </p:sp>
    </p:spTree>
    <p:extLst>
      <p:ext uri="{BB962C8B-B14F-4D97-AF65-F5344CB8AC3E}">
        <p14:creationId xmlns:p14="http://schemas.microsoft.com/office/powerpoint/2010/main" val="246396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smtClean="0">
                <a:solidFill>
                  <a:schemeClr val="tx1"/>
                </a:solidFill>
                <a:effectLst/>
                <a:latin typeface="+mn-lt"/>
                <a:ea typeface="+mn-ea"/>
                <a:cs typeface="+mn-cs"/>
              </a:rPr>
              <a:t>Boydton</a:t>
            </a:r>
            <a:r>
              <a:rPr lang="en-US" sz="1200" kern="1200" dirty="0" smtClean="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0768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Microsoft Azure is Microsoft Public Cloud offering, where we offer </a:t>
            </a:r>
            <a:r>
              <a:rPr lang="en-US" dirty="0" err="1" smtClean="0"/>
              <a:t>IaaS</a:t>
            </a:r>
            <a:r>
              <a:rPr lang="en-US" dirty="0" smtClean="0"/>
              <a:t> and </a:t>
            </a:r>
            <a:r>
              <a:rPr lang="en-US" dirty="0" err="1" smtClean="0"/>
              <a:t>PaaS</a:t>
            </a:r>
            <a:r>
              <a:rPr lang="en-US" dirty="0" smtClean="0"/>
              <a:t> services.</a:t>
            </a:r>
          </a:p>
          <a:p>
            <a:r>
              <a:rPr lang="en-US" dirty="0" smtClean="0"/>
              <a:t>It is delivered by state-of-the-at </a:t>
            </a:r>
            <a:r>
              <a:rPr lang="pt-BR" dirty="0" smtClean="0"/>
              <a:t>Datacenters</a:t>
            </a:r>
            <a:r>
              <a:rPr lang="pt-BR" baseline="0" dirty="0" smtClean="0"/>
              <a:t> spread </a:t>
            </a:r>
            <a:r>
              <a:rPr lang="pt-BR" baseline="0" dirty="0" err="1" smtClean="0"/>
              <a:t>across</a:t>
            </a:r>
            <a:r>
              <a:rPr lang="pt-BR" baseline="0" dirty="0" smtClean="0"/>
              <a:t> </a:t>
            </a:r>
            <a:r>
              <a:rPr lang="pt-BR" baseline="0" dirty="0" err="1" smtClean="0"/>
              <a:t>the</a:t>
            </a:r>
            <a:r>
              <a:rPr lang="pt-BR" baseline="0" dirty="0" smtClean="0"/>
              <a:t> World.</a:t>
            </a:r>
            <a:endParaRPr lang="pt-B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15888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Microsoft Azure is Microsoft Public Cloud offering, where we offer </a:t>
            </a:r>
            <a:r>
              <a:rPr lang="en-US" dirty="0" err="1" smtClean="0"/>
              <a:t>IaaS</a:t>
            </a:r>
            <a:r>
              <a:rPr lang="en-US" dirty="0" smtClean="0"/>
              <a:t> and </a:t>
            </a:r>
            <a:r>
              <a:rPr lang="en-US" dirty="0" err="1" smtClean="0"/>
              <a:t>PaaS</a:t>
            </a:r>
            <a:r>
              <a:rPr lang="en-US" dirty="0" smtClean="0"/>
              <a:t> services.</a:t>
            </a:r>
          </a:p>
          <a:p>
            <a:r>
              <a:rPr lang="en-US" dirty="0" smtClean="0"/>
              <a:t>It is delivered by state-of-the-at </a:t>
            </a:r>
            <a:r>
              <a:rPr lang="pt-BR" dirty="0" smtClean="0"/>
              <a:t>Datacenters</a:t>
            </a:r>
            <a:r>
              <a:rPr lang="pt-BR" baseline="0" dirty="0" smtClean="0"/>
              <a:t> spread </a:t>
            </a:r>
            <a:r>
              <a:rPr lang="pt-BR" baseline="0" dirty="0" err="1" smtClean="0"/>
              <a:t>across</a:t>
            </a:r>
            <a:r>
              <a:rPr lang="pt-BR" baseline="0" dirty="0" smtClean="0"/>
              <a:t> </a:t>
            </a:r>
            <a:r>
              <a:rPr lang="pt-BR" baseline="0" dirty="0" err="1" smtClean="0"/>
              <a:t>the</a:t>
            </a:r>
            <a:r>
              <a:rPr lang="pt-BR" baseline="0" dirty="0" smtClean="0"/>
              <a:t> World.</a:t>
            </a:r>
            <a:endParaRPr lang="pt-BR" dirty="0" smtClean="0"/>
          </a:p>
          <a:p>
            <a:endParaRPr lang="en-US" dirty="0"/>
          </a:p>
        </p:txBody>
      </p:sp>
      <p:sp>
        <p:nvSpPr>
          <p:cNvPr id="4" name="Slide Number Placeholder 3"/>
          <p:cNvSpPr>
            <a:spLocks noGrp="1"/>
          </p:cNvSpPr>
          <p:nvPr>
            <p:ph type="sldNum" sz="quarter" idx="10"/>
          </p:nvPr>
        </p:nvSpPr>
        <p:spPr/>
        <p:txBody>
          <a:bodyPr/>
          <a:lstStyle/>
          <a:p>
            <a:pPr>
              <a:defRPr/>
            </a:pPr>
            <a:fld id="{55CD5291-63C3-46D1-8D92-055646A0025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26686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Summarizing the Public Cloud with the Gartner Magic Quadrant</a:t>
            </a:r>
          </a:p>
          <a:p>
            <a:endParaRPr lang="en-US" dirty="0" smtClean="0"/>
          </a:p>
          <a:p>
            <a:r>
              <a:rPr lang="en-US" dirty="0" smtClean="0"/>
              <a:t>Tell Partner this is Magic</a:t>
            </a:r>
            <a:r>
              <a:rPr lang="en-US" baseline="0" dirty="0" smtClean="0"/>
              <a:t> Quadrant for Public Cloud.</a:t>
            </a:r>
            <a:endParaRPr lang="en-US" dirty="0" smtClean="0"/>
          </a:p>
          <a:p>
            <a:r>
              <a:rPr lang="en-US" dirty="0" smtClean="0"/>
              <a:t>Highlight Microsoft</a:t>
            </a:r>
            <a:r>
              <a:rPr lang="en-US" baseline="0" dirty="0" smtClean="0"/>
              <a:t> is also one of the Market Leader </a:t>
            </a:r>
            <a:endParaRPr lang="en-US" dirty="0" smtClean="0"/>
          </a:p>
          <a:p>
            <a:endParaRPr lang="en-US" dirty="0" smtClean="0"/>
          </a:p>
          <a:p>
            <a:r>
              <a:rPr lang="en-US" b="1" dirty="0" smtClean="0"/>
              <a:t>Botton line: </a:t>
            </a:r>
            <a:r>
              <a:rPr lang="en-US" dirty="0" smtClean="0"/>
              <a:t>Microsoft is the only Leader is all segment of Public, Hybrid and Private Cloud</a:t>
            </a:r>
          </a:p>
          <a:p>
            <a:endParaRPr lang="en-US" dirty="0" smtClean="0"/>
          </a:p>
          <a:p>
            <a:r>
              <a:rPr lang="en-US" dirty="0" smtClean="0"/>
              <a:t>More details at: https://channel9.msdn.com/Events/Ignite/2015/BRK1455</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C4B71-05D8-4876-8933-1136908EED1B}"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21960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a:t>
            </a:r>
          </a:p>
          <a:p>
            <a:endParaRPr lang="en-US" dirty="0" smtClean="0"/>
          </a:p>
          <a:p>
            <a:r>
              <a:rPr lang="en-US" dirty="0" smtClean="0"/>
              <a:t>Don’t spend time on each vendor, the</a:t>
            </a:r>
            <a:r>
              <a:rPr lang="en-US" baseline="0" dirty="0" smtClean="0"/>
              <a:t> purpose of this slide is to provide the big picture.</a:t>
            </a:r>
          </a:p>
          <a:p>
            <a:endParaRPr lang="en-US" baseline="0" dirty="0" smtClean="0"/>
          </a:p>
          <a:p>
            <a:r>
              <a:rPr lang="en-US" baseline="0" dirty="0" smtClean="0"/>
              <a:t>Highlight there are many other services in Azure, we are emphasizing the most important ones.</a:t>
            </a:r>
          </a:p>
          <a:p>
            <a:endParaRPr lang="en-US" baseline="0" dirty="0" smtClean="0"/>
          </a:p>
          <a:p>
            <a:r>
              <a:rPr lang="en-US" b="1" dirty="0" smtClean="0"/>
              <a:t>Botton line: </a:t>
            </a:r>
            <a:r>
              <a:rPr lang="en-US" dirty="0" smtClean="0"/>
              <a:t>Microsoft Azure is the most complete in</a:t>
            </a:r>
            <a:r>
              <a:rPr lang="en-US" baseline="0" dirty="0" smtClean="0"/>
              <a:t> Public cloud</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More details at: </a:t>
            </a:r>
            <a:r>
              <a:rPr lang="en-US" dirty="0" smtClean="0"/>
              <a:t>https://channel9.msdn.com/Events/Ignite/2015/BRK1455</a:t>
            </a:r>
          </a:p>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TechReady7 Breakout Chalktalk Template</a:t>
            </a:r>
            <a:endParaRPr lang="en-US">
              <a:solidFill>
                <a:prstClr val="black"/>
              </a:solidFill>
            </a:endParaRPr>
          </a:p>
        </p:txBody>
      </p:sp>
      <p:sp>
        <p:nvSpPr>
          <p:cNvPr id="5" name="Date Placeholder 4"/>
          <p:cNvSpPr>
            <a:spLocks noGrp="1"/>
          </p:cNvSpPr>
          <p:nvPr>
            <p:ph type="dt" idx="11"/>
          </p:nvPr>
        </p:nvSpPr>
        <p:spPr/>
        <p:txBody>
          <a:bodyPr/>
          <a:lstStyle/>
          <a:p>
            <a:pPr>
              <a:defRPr/>
            </a:pPr>
            <a:fld id="{D2A04AAA-9D01-4E20-AC9D-841D2F6BA4DA}" type="datetime1">
              <a:rPr lang="en-US" smtClean="0">
                <a:solidFill>
                  <a:prstClr val="black"/>
                </a:solidFill>
              </a:rPr>
              <a:pPr>
                <a:defRPr/>
              </a:pPr>
              <a:t>3/8/2016</a:t>
            </a:fld>
            <a:endParaRPr lang="en-US">
              <a:solidFill>
                <a:prstClr val="black"/>
              </a:solidFill>
            </a:endParaRPr>
          </a:p>
        </p:txBody>
      </p:sp>
      <p:sp>
        <p:nvSpPr>
          <p:cNvPr id="6" name="Footer Placeholder 5"/>
          <p:cNvSpPr>
            <a:spLocks noGrp="1"/>
          </p:cNvSpPr>
          <p:nvPr>
            <p:ph type="ftr" sz="quarter" idx="12"/>
          </p:nvPr>
        </p:nvSpPr>
        <p:spPr/>
        <p:txBody>
          <a:bodyPr/>
          <a:lstStyle/>
          <a:p>
            <a:pPr>
              <a:defRPr/>
            </a:pPr>
            <a:r>
              <a:rPr lang="en-US" smtClean="0">
                <a:solidFill>
                  <a:prstClr val="black"/>
                </a:solidFill>
              </a:rPr>
              <a:t>© 2008 Microsoft Corporation. All rights reserved. Microsoft, Windows, Windows Vista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prstClr val="black"/>
                </a:solidFill>
              </a:rPr>
            </a:br>
            <a:r>
              <a:rPr lang="en-US" smtClean="0">
                <a:solidFill>
                  <a:prstClr val="black"/>
                </a:solidFill>
              </a:rPr>
              <a:t>MICROSOFT MAKES NO WARRANTIES, EXPRESS, IMPLIED OR STATUTORY, AS TO THE INFORMATION IN THIS PRESENTATION.</a:t>
            </a:r>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0B428B36-6815-4683-8EF4-AD499A39A4B0}"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692562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01040" y="4473892"/>
            <a:ext cx="6004560" cy="4593908"/>
          </a:xfrm>
        </p:spPr>
        <p:txBody>
          <a:bodyPr/>
          <a:lstStyle/>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1200" dirty="0" smtClean="0">
                <a:latin typeface="Calibri" panose="020F0502020204030204" pitchFamily="34" charset="0"/>
                <a:ea typeface="Times New Roman" panose="02020603050405020304" pitchFamily="18" charset="0"/>
                <a:cs typeface="Times New Roman" panose="02020603050405020304" pitchFamily="18" charset="0"/>
              </a:rPr>
              <a:t>Land 3 cross-conversation value points of Cloud OS vision/Microsoft approach</a:t>
            </a:r>
          </a:p>
          <a:p>
            <a:pPr>
              <a:lnSpc>
                <a:spcPct val="115000"/>
              </a:lnSpc>
              <a:spcAft>
                <a:spcPts val="100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Enterprise-grade </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We understand your existing IT systems and challenges better than any technology company out there.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IDC predicts that 70% of CIOs will embrace a cloud-first strategy in 2016. To get there, organizations need to move at their own pace over a number of years, with many living in a hybrid environment for quite some time. That flexibility – to live in both worlds – even with a cloud-first strategy – is non-negotiable. (Source:  IDC CIO Agenda webinar).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So, we aren’t going to tell you to move everything to the cloud. We’ll help you take what you have, upgrade through our Cloud OS strategy and take the journey with you.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Some vendors are making this transition more confusing by calling feature-limited apps “cloud-ready” or force you to use different sign-</a:t>
            </a:r>
            <a:r>
              <a:rPr lang="en-US" sz="1200" dirty="0" err="1" smtClean="0">
                <a:latin typeface="Calibri" panose="020F0502020204030204" pitchFamily="34" charset="0"/>
                <a:ea typeface="Times New Roman" panose="02020603050405020304" pitchFamily="18" charset="0"/>
                <a:cs typeface="Times New Roman" panose="02020603050405020304" pitchFamily="18" charset="0"/>
              </a:rPr>
              <a:t>ons</a:t>
            </a: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for every online experience or won’t even guarantee continuous availability.  Cloud shouldn’t mean lowering your expectations or making compromises.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Microsoft believes you shouldn’t expect any less from the cloud – you should expect more.</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It MUST be an enterprise-grade platform</a:t>
            </a:r>
          </a:p>
          <a:p>
            <a:pPr marR="0" lvl="0">
              <a:lnSpc>
                <a:spcPct val="115000"/>
              </a:lnSpc>
              <a:spcBef>
                <a:spcPts val="0"/>
              </a:spcBef>
              <a:spcAft>
                <a:spcPts val="1000"/>
              </a:spcAft>
              <a:tabLst>
                <a:tab pos="685800" algn="l"/>
              </a:tabLs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Hybrid Design</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By design, our hybrid cloud builds commonalities into the platform, unifying resources across premises to let data and apps flow freely.</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Hybrid is the core of Microsoft’s Cloud OS vision.  We’re uniquely able to take a hybrid cloud approach to deliver unified compute, storage and networking across a customer’s datacenters, the public cloud and hosted clouds –  creating a single application, data and device management platform.</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This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multitude of cloud environments</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a:t>
            </a:r>
          </a:p>
          <a:p>
            <a:pPr>
              <a:lnSpc>
                <a:spcPct val="115000"/>
              </a:lnSpc>
              <a:spcAft>
                <a:spcPts val="1000"/>
              </a:spcAft>
            </a:pP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People-focused </a:t>
            </a: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Our people-focused approach means IT professionals, developers and users can leverage existing skills in this new hybrid world.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For years, Microsoft has been delivering experiences that appeal to end-users driving maximum productivity, regardless of location or device.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Microsoft brings that same focus on people to IT and developers – mirroring the familiarity and ease-of-use from our on-premises products into our Cloud services.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The unifying technologies in the Cloud OS enable the flow, management and governance of data and apps across premises and devices to keep employees productive and connected, wherever they are (IT professionals, developers and users).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This all leads to higher satisfaction – from employees to IT – and improved productivity with lower training costs.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With such a large solution and developer footprint – adoption by our enterprise customers speaks for itself – and is also a huge driver of our focus on people and their experiences </a:t>
            </a:r>
          </a:p>
          <a:p>
            <a:pPr>
              <a:lnSpc>
                <a:spcPct val="115000"/>
              </a:lnSpc>
              <a:spcAft>
                <a:spcPts val="100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 </a:t>
            </a:r>
            <a:endParaRPr lang="pt-PT" sz="1200"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pt-PT" sz="1200"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kern="1200" dirty="0" smtClean="0">
                <a:solidFill>
                  <a:schemeClr val="tx1"/>
                </a:solidFill>
                <a:effectLst/>
                <a:latin typeface="+mn-lt"/>
                <a:ea typeface="+mn-ea"/>
                <a:cs typeface="+mn-cs"/>
              </a:rPr>
              <a:t>Objetivo : Trê</a:t>
            </a:r>
            <a:r>
              <a:rPr lang="pt-PT" sz="1200" kern="1200" baseline="0" dirty="0" smtClean="0">
                <a:solidFill>
                  <a:schemeClr val="tx1"/>
                </a:solidFill>
                <a:effectLst/>
                <a:latin typeface="+mn-lt"/>
                <a:ea typeface="+mn-ea"/>
                <a:cs typeface="+mn-cs"/>
              </a:rPr>
              <a:t>s pontos chaves </a:t>
            </a:r>
            <a:r>
              <a:rPr lang="pt-PT" sz="1200" kern="1200" dirty="0" smtClean="0">
                <a:solidFill>
                  <a:schemeClr val="tx1"/>
                </a:solidFill>
                <a:effectLst/>
                <a:latin typeface="+mn-lt"/>
                <a:ea typeface="+mn-ea"/>
                <a:cs typeface="+mn-cs"/>
              </a:rPr>
              <a:t>de Cloud OS visão / abordagem da Microsoft</a:t>
            </a:r>
          </a:p>
          <a:p>
            <a:pPr marL="0" indent="0">
              <a:lnSpc>
                <a:spcPct val="115000"/>
              </a:lnSpc>
              <a:spcAft>
                <a:spcPts val="1000"/>
              </a:spcAft>
              <a:buFont typeface="Arial" panose="020B0604020202020204" pitchFamily="34" charset="0"/>
              <a:buNone/>
            </a:pPr>
            <a:r>
              <a:rPr lang="pt-PT" sz="1200" kern="1200" dirty="0" smtClean="0">
                <a:solidFill>
                  <a:schemeClr val="tx1"/>
                </a:solidFill>
                <a:effectLst/>
                <a:latin typeface="+mn-lt"/>
                <a:ea typeface="+mn-ea"/>
                <a:cs typeface="+mn-cs"/>
              </a:rPr>
              <a:t/>
            </a:r>
            <a:br>
              <a:rPr lang="pt-PT" sz="1200" kern="1200" dirty="0" smtClean="0">
                <a:solidFill>
                  <a:schemeClr val="tx1"/>
                </a:solidFill>
                <a:effectLst/>
                <a:latin typeface="+mn-lt"/>
                <a:ea typeface="+mn-ea"/>
                <a:cs typeface="+mn-cs"/>
              </a:rPr>
            </a:br>
            <a:r>
              <a:rPr lang="pt-PT" sz="1200" kern="1200" dirty="0" smtClean="0">
                <a:solidFill>
                  <a:schemeClr val="tx1"/>
                </a:solidFill>
                <a:effectLst/>
                <a:latin typeface="+mn-lt"/>
                <a:ea typeface="+mn-ea"/>
                <a:cs typeface="+mn-cs"/>
              </a:rPr>
              <a:t/>
            </a:r>
            <a:br>
              <a:rPr lang="pt-PT" sz="1200" kern="1200" dirty="0" smtClean="0">
                <a:solidFill>
                  <a:schemeClr val="tx1"/>
                </a:solidFill>
                <a:effectLst/>
                <a:latin typeface="+mn-lt"/>
                <a:ea typeface="+mn-ea"/>
                <a:cs typeface="+mn-cs"/>
              </a:rPr>
            </a:br>
            <a:r>
              <a:rPr lang="pt-PT" sz="1200" b="1" kern="1200" dirty="0" smtClean="0">
                <a:solidFill>
                  <a:schemeClr val="tx1"/>
                </a:solidFill>
                <a:effectLst/>
                <a:latin typeface="+mn-lt"/>
                <a:ea typeface="+mn-ea"/>
                <a:cs typeface="+mn-cs"/>
              </a:rPr>
              <a:t>Plataforma</a:t>
            </a:r>
            <a:r>
              <a:rPr lang="pt-PT" sz="1200" b="1" kern="1200" baseline="0" dirty="0" smtClean="0">
                <a:solidFill>
                  <a:schemeClr val="tx1"/>
                </a:solidFill>
                <a:effectLst/>
                <a:latin typeface="+mn-lt"/>
                <a:ea typeface="+mn-ea"/>
                <a:cs typeface="+mn-cs"/>
              </a:rPr>
              <a:t> </a:t>
            </a:r>
            <a:r>
              <a:rPr lang="pt-PT" sz="1200" b="1" kern="1200" dirty="0" smtClean="0">
                <a:solidFill>
                  <a:schemeClr val="tx1"/>
                </a:solidFill>
                <a:effectLst/>
                <a:latin typeface="+mn-lt"/>
                <a:ea typeface="+mn-ea"/>
                <a:cs typeface="+mn-cs"/>
              </a:rPr>
              <a:t>De nível empresarial</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Entendemos seus sistemas atuais de TI e os desafios melhor do que qualquer empresa de tecnologia no</a:t>
            </a:r>
            <a:r>
              <a:rPr lang="pt-PT" sz="1200" kern="1200" baseline="0" dirty="0" smtClean="0">
                <a:solidFill>
                  <a:schemeClr val="tx1"/>
                </a:solidFill>
                <a:effectLst/>
                <a:latin typeface="+mn-lt"/>
                <a:ea typeface="+mn-ea"/>
                <a:cs typeface="+mn-cs"/>
              </a:rPr>
              <a:t> mercado</a:t>
            </a:r>
            <a:r>
              <a:rPr lang="pt-PT" sz="1200" kern="1200" dirty="0" smtClean="0">
                <a:solidFill>
                  <a:schemeClr val="tx1"/>
                </a:solidFill>
                <a:effectLst/>
                <a:latin typeface="+mn-lt"/>
                <a:ea typeface="+mn-ea"/>
                <a:cs typeface="+mn-cs"/>
              </a:rPr>
              <a:t>.</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 IDC prevê que 70% dos CIOs vão adotar uma estratégia de nuvem pela primeira vez em 2016. Para chegar lá , as organizações precisam mover-se em seu próprio ritmo ao longo de vários anos , com muitos vivendo em um ambiente híbrido por algum tempo . Essa flexibilidade - de viver em dois mundos (cenario hibrido_ não é negociável . (Fonte: IDC CIO Agenda webinar) .</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Então , nós não estamos indo para dizer-lhe para mover tudo para a nuvem. Nós vamos ajudá-lo a tomar o que você tem , atualização através da nossa estratégia de nuvem OS e fazer a viagem com você.</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Alguns vendedores estão fazendo essa transição mais confuso chamando aplicações limitadas em recursos " cloud - ready" ou forçá-lo a usar diferentes autenticação</a:t>
            </a:r>
            <a:r>
              <a:rPr lang="pt-PT" sz="1200" kern="1200" baseline="0" dirty="0" smtClean="0">
                <a:solidFill>
                  <a:schemeClr val="tx1"/>
                </a:solidFill>
                <a:effectLst/>
                <a:latin typeface="+mn-lt"/>
                <a:ea typeface="+mn-ea"/>
                <a:cs typeface="+mn-cs"/>
              </a:rPr>
              <a:t> </a:t>
            </a:r>
            <a:r>
              <a:rPr lang="pt-PT" sz="1200" kern="1200" dirty="0" smtClean="0">
                <a:solidFill>
                  <a:schemeClr val="tx1"/>
                </a:solidFill>
                <a:effectLst/>
                <a:latin typeface="+mn-lt"/>
                <a:ea typeface="+mn-ea"/>
                <a:cs typeface="+mn-cs"/>
              </a:rPr>
              <a:t>para cada experiência on-line ou não vai mesmo garantir a disponibilidade contínua. </a:t>
            </a:r>
            <a:r>
              <a:rPr lang="pt-PT" sz="1200" b="1" kern="1200" dirty="0" smtClean="0">
                <a:solidFill>
                  <a:schemeClr val="tx1"/>
                </a:solidFill>
                <a:effectLst/>
                <a:latin typeface="+mn-lt"/>
                <a:ea typeface="+mn-ea"/>
                <a:cs typeface="+mn-cs"/>
              </a:rPr>
              <a:t>Nuvem não deve significar redução de suas expectativas ou fazer compromissos .</a:t>
            </a:r>
            <a:endParaRPr lang="pt-PT" sz="1200" b="0"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 Microsoft acredita que você não deve esperar menos a partir da nuvem - você deve esperar mais.</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Deve ser uma plataforma de nível empresarial</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smtClean="0">
                <a:solidFill>
                  <a:schemeClr val="tx1"/>
                </a:solidFill>
                <a:effectLst/>
                <a:latin typeface="+mn-lt"/>
                <a:ea typeface="+mn-ea"/>
                <a:cs typeface="+mn-cs"/>
              </a:rPr>
              <a:t>Solução híbrida</a:t>
            </a:r>
          </a:p>
          <a:p>
            <a:pPr marL="0" indent="0">
              <a:lnSpc>
                <a:spcPct val="115000"/>
              </a:lnSpc>
              <a:spcAft>
                <a:spcPts val="1000"/>
              </a:spcAft>
              <a:buFont typeface="Arial" panose="020B0604020202020204" pitchFamily="34" charset="0"/>
              <a:buNone/>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Híbrido é o núcleo da visão de Microsoft Cloud OS. Nós somos o único capaz de ter uma abordagem de nuvem híbrida para entregar computação unificada , armazenamento e redes em toda datacenters de um cliente , a nuvem pública e nuvem hospedados - a criação de uma única aplicação, dados e plataforma de gerenciamento de dispositivos.</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Você se beneficia de uma abordagem comum e coerente para o desenvolvimento , gerenciamento de identidade, virtualização e dados - abrangendo no local para a nuvem - sua nuvem , um provedor de nuvem e serviços de nuvem da Microsoft</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Isso lhe dá a capacidade , a partir de um único ponto de vista, para gerenciar aplicativos e dados além de sua própria nuvem privada - a uma nuvem parceiro - para uma nuvem pública - de uma forma consistente.</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Ajuda você a ser muito flexível em pensar sobre como você implantar seus aplicativos através da multiplicidade de ambientes de nuvem</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smtClean="0">
                <a:solidFill>
                  <a:schemeClr val="tx1"/>
                </a:solidFill>
                <a:effectLst/>
                <a:latin typeface="+mn-lt"/>
                <a:ea typeface="+mn-ea"/>
                <a:cs typeface="+mn-cs"/>
              </a:rPr>
              <a:t>Pessoas como foco</a:t>
            </a:r>
          </a:p>
          <a:p>
            <a:pPr marL="171450" indent="-171450">
              <a:lnSpc>
                <a:spcPct val="115000"/>
              </a:lnSpc>
              <a:spcAft>
                <a:spcPts val="1000"/>
              </a:spcAft>
              <a:buFont typeface="Arial" panose="020B0604020202020204" pitchFamily="34" charset="0"/>
              <a:buChar char="•"/>
            </a:pPr>
            <a:endParaRPr lang="pt-PT" sz="1200" b="1" kern="1200" dirty="0" smtClean="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Nossa abordagem centrada nas</a:t>
            </a:r>
            <a:r>
              <a:rPr lang="pt-PT" sz="1200" kern="1200" baseline="0" dirty="0" smtClean="0">
                <a:solidFill>
                  <a:schemeClr val="tx1"/>
                </a:solidFill>
                <a:effectLst/>
                <a:latin typeface="+mn-lt"/>
                <a:ea typeface="+mn-ea"/>
                <a:cs typeface="+mn-cs"/>
              </a:rPr>
              <a:t> pessoas </a:t>
            </a:r>
            <a:r>
              <a:rPr lang="pt-PT" sz="1200" kern="1200" dirty="0" smtClean="0">
                <a:solidFill>
                  <a:schemeClr val="tx1"/>
                </a:solidFill>
                <a:effectLst/>
                <a:latin typeface="+mn-lt"/>
                <a:ea typeface="+mn-ea"/>
                <a:cs typeface="+mn-cs"/>
              </a:rPr>
              <a:t>significa que os profissionais de TI , desenvolvedores e usuários podem alavancar conhecimentos existentes neste novo mundo híbrido.</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Durante anos, a Microsoft tem vindo a proporcionar experiências que apelam a condução máxima produtividade dos usuarios finais , independentemente do local ou do dispositivo</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Microsoft traz esse mesmo foco em pessoas para TI e desenvolvedores - espelhando a familiaridade e facilidade de uso de nossos produtos no local em nossos serviços em nuvem.</a:t>
            </a:r>
          </a:p>
          <a:p>
            <a:pPr marL="171450" indent="-171450">
              <a:lnSpc>
                <a:spcPct val="115000"/>
              </a:lnSpc>
              <a:spcAft>
                <a:spcPts val="1000"/>
              </a:spcAft>
              <a:buFont typeface="Arial" panose="020B0604020202020204" pitchFamily="34" charset="0"/>
              <a:buChar char="•"/>
            </a:pPr>
            <a:r>
              <a:rPr lang="pt-PT" sz="1200" kern="1200" dirty="0" smtClean="0">
                <a:solidFill>
                  <a:schemeClr val="tx1"/>
                </a:solidFill>
                <a:effectLst/>
                <a:latin typeface="+mn-lt"/>
                <a:ea typeface="+mn-ea"/>
                <a:cs typeface="+mn-cs"/>
              </a:rPr>
              <a:t>As tecnologias unificadas no</a:t>
            </a:r>
            <a:r>
              <a:rPr lang="pt-PT" sz="1200" kern="1200" baseline="0" dirty="0" smtClean="0">
                <a:solidFill>
                  <a:schemeClr val="tx1"/>
                </a:solidFill>
                <a:effectLst/>
                <a:latin typeface="+mn-lt"/>
                <a:ea typeface="+mn-ea"/>
                <a:cs typeface="+mn-cs"/>
              </a:rPr>
              <a:t> </a:t>
            </a:r>
            <a:r>
              <a:rPr lang="pt-PT" sz="1200" kern="1200" dirty="0" smtClean="0">
                <a:solidFill>
                  <a:schemeClr val="tx1"/>
                </a:solidFill>
                <a:effectLst/>
                <a:latin typeface="+mn-lt"/>
                <a:ea typeface="+mn-ea"/>
                <a:cs typeface="+mn-cs"/>
              </a:rPr>
              <a:t>Cloud OS permitem fluxo , gestão e governança de dados e aplicativos através de instalações e dispositivos para manter os funcionários produtivos e conectados , onde quer que estejam (profissionais de TI, desenvolvedores e usuários ) .</a:t>
            </a: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a:t>
            </a:r>
          </a:p>
          <a:p>
            <a:pPr marL="0" indent="0">
              <a:lnSpc>
                <a:spcPct val="115000"/>
              </a:lnSpc>
              <a:spcAft>
                <a:spcPts val="1000"/>
              </a:spcAft>
              <a:buFont typeface="Arial" panose="020B0604020202020204" pitchFamily="34" charset="0"/>
              <a:buNone/>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De nivel empresarial</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Entendemos sus sistemas y desafíos mejor que cualquier compañía de tecnología</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IDC predice que el 70 % de los </a:t>
            </a:r>
            <a:r>
              <a:rPr lang="es-ES" sz="1200" kern="1200" dirty="0" err="1" smtClean="0">
                <a:solidFill>
                  <a:schemeClr val="tx1"/>
                </a:solidFill>
                <a:effectLst/>
                <a:latin typeface="+mn-lt"/>
                <a:ea typeface="+mn-ea"/>
                <a:cs typeface="+mn-cs"/>
              </a:rPr>
              <a:t>CIOs</a:t>
            </a:r>
            <a:r>
              <a:rPr lang="es-ES" sz="1200" kern="1200" dirty="0" smtClean="0">
                <a:solidFill>
                  <a:schemeClr val="tx1"/>
                </a:solidFill>
                <a:effectLst/>
                <a:latin typeface="+mn-lt"/>
                <a:ea typeface="+mn-ea"/>
                <a:cs typeface="+mn-cs"/>
              </a:rPr>
              <a:t> abarcará una estrategia en la nube por primera vez en 2016 . Para llegar allí, las organizaciones tienen que moverse a su propio ritmo durante varios años , con muchas personas que viven en un entorno híbrido desde hace bastante tiempo . Esa flexibilidad - para vivir en ambos mundos - incluso con una estrategia en la nube primero - no es negociable . (Fuente : IDC CIO </a:t>
            </a:r>
            <a:r>
              <a:rPr lang="es-ES" sz="1200" kern="1200" dirty="0" err="1" smtClean="0">
                <a:solidFill>
                  <a:schemeClr val="tx1"/>
                </a:solidFill>
                <a:effectLst/>
                <a:latin typeface="+mn-lt"/>
                <a:ea typeface="+mn-ea"/>
                <a:cs typeface="+mn-cs"/>
              </a:rPr>
              <a:t>webinar</a:t>
            </a:r>
            <a:r>
              <a:rPr lang="es-ES" sz="1200" kern="1200" dirty="0" smtClean="0">
                <a:solidFill>
                  <a:schemeClr val="tx1"/>
                </a:solidFill>
                <a:effectLst/>
                <a:latin typeface="+mn-lt"/>
                <a:ea typeface="+mn-ea"/>
                <a:cs typeface="+mn-cs"/>
              </a:rPr>
              <a:t> del programa)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Por lo tanto, no vamos a decirle a mover todo a la nube. Le ayudaremos a tomar lo que tienes, y actualizar a través de nuestra estrategia de Cloud</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 OS.</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Algunos vendedores están haciendo esta transición más confuso llamando aplicaciones limitadas</a:t>
            </a:r>
            <a:r>
              <a:rPr lang="es-ES" sz="1200" kern="1200" baseline="0" dirty="0" smtClean="0">
                <a:solidFill>
                  <a:schemeClr val="tx1"/>
                </a:solidFill>
                <a:effectLst/>
                <a:latin typeface="+mn-lt"/>
                <a:ea typeface="+mn-ea"/>
                <a:cs typeface="+mn-cs"/>
              </a:rPr>
              <a:t> llamadas “Cloud </a:t>
            </a:r>
            <a:r>
              <a:rPr lang="es-ES" sz="1200" kern="1200" baseline="0" dirty="0" err="1" smtClean="0">
                <a:solidFill>
                  <a:schemeClr val="tx1"/>
                </a:solidFill>
                <a:effectLst/>
                <a:latin typeface="+mn-lt"/>
                <a:ea typeface="+mn-ea"/>
                <a:cs typeface="+mn-cs"/>
              </a:rPr>
              <a:t>Ready</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 o te obligan a utilizar diferentes inicios de sesión para todas las experiencias en línea o incluso no garantiza la disponibilidad continua. La</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Nube no debe significar la reducción de sus expectativas o hacer compromisos .</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TIENE que ser una plataforma de nivel empresarial</a:t>
            </a:r>
          </a:p>
          <a:p>
            <a:pPr marL="171450" indent="-171450">
              <a:lnSpc>
                <a:spcPct val="115000"/>
              </a:lnSpc>
              <a:spcAft>
                <a:spcPts val="1000"/>
              </a:spcAft>
              <a:buFont typeface="Arial" panose="020B0604020202020204" pitchFamily="34" charset="0"/>
              <a:buChar char="•"/>
            </a:pP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Diseño híbrido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Por diseño, nuestra nube híbrida se basa en  la unificación de los recursos locales para dejar los datos y aplicaciones fluyan libremente .</a:t>
            </a:r>
          </a:p>
          <a:p>
            <a:pPr marL="171450" indent="-171450">
              <a:lnSpc>
                <a:spcPct val="115000"/>
              </a:lnSpc>
              <a:spcAft>
                <a:spcPts val="1000"/>
              </a:spcAft>
              <a:buFont typeface="Arial" panose="020B0604020202020204" pitchFamily="34" charset="0"/>
              <a:buChar char="•"/>
            </a:pPr>
            <a:r>
              <a:rPr lang="es-ES" sz="1200" kern="1200" dirty="0" err="1" smtClean="0">
                <a:solidFill>
                  <a:schemeClr val="tx1"/>
                </a:solidFill>
                <a:effectLst/>
                <a:latin typeface="+mn-lt"/>
                <a:ea typeface="+mn-ea"/>
                <a:cs typeface="+mn-cs"/>
              </a:rPr>
              <a:t>Hybrid</a:t>
            </a:r>
            <a:r>
              <a:rPr lang="es-ES" sz="1200" kern="1200" dirty="0" smtClean="0">
                <a:solidFill>
                  <a:schemeClr val="tx1"/>
                </a:solidFill>
                <a:effectLst/>
                <a:latin typeface="+mn-lt"/>
                <a:ea typeface="+mn-ea"/>
                <a:cs typeface="+mn-cs"/>
              </a:rPr>
              <a:t> es el núcleo de la visión de Cloud OS</a:t>
            </a:r>
            <a:r>
              <a:rPr lang="es-ES" sz="1200" kern="1200" baseline="0" dirty="0" smtClean="0">
                <a:solidFill>
                  <a:schemeClr val="tx1"/>
                </a:solidFill>
                <a:effectLst/>
                <a:latin typeface="+mn-lt"/>
                <a:ea typeface="+mn-ea"/>
                <a:cs typeface="+mn-cs"/>
              </a:rPr>
              <a:t> de </a:t>
            </a:r>
            <a:r>
              <a:rPr lang="es-ES" sz="1200" kern="1200" dirty="0" smtClean="0">
                <a:solidFill>
                  <a:schemeClr val="tx1"/>
                </a:solidFill>
                <a:effectLst/>
                <a:latin typeface="+mn-lt"/>
                <a:ea typeface="+mn-ea"/>
                <a:cs typeface="+mn-cs"/>
              </a:rPr>
              <a:t>Microsoft  . Somos los únicos capaces de adoptar un enfoque de nube híbrida para ofrecer computación unificada , almacenamiento y redes entre los centros de datos de un cliente , la nube pública y las nubes alojados - la creación de una sola aplicación , los datos y la plataforma de gestión de dispositivos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Se beneficia de un enfoque común y coherente con el desarrollo , la gestión , la identidad , la virtualización y los datos - que abarca ambientes</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locales a la nube –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Esto le da la posibilidad , a partir de una sola vista , para gestionar las aplicaciones y los datos más allá de su propia nube privada -- a una nube pública - de una manera consistente.</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Ayuda a ser muy flexible en el pensamiento acerca de cómo implementar sus aplicaciones a través de la multitud de entornos de la  nube</a:t>
            </a:r>
            <a:br>
              <a:rPr lang="es-ES" sz="1200" kern="1200" dirty="0" smtClean="0">
                <a:solidFill>
                  <a:schemeClr val="tx1"/>
                </a:solidFill>
                <a:effectLst/>
                <a:latin typeface="+mn-lt"/>
                <a:ea typeface="+mn-ea"/>
                <a:cs typeface="+mn-cs"/>
              </a:rPr>
            </a:br>
            <a:endParaRPr lang="es-ES" sz="1200" b="1" kern="1200" dirty="0" smtClean="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smtClean="0">
                <a:solidFill>
                  <a:schemeClr val="tx1"/>
                </a:solidFill>
                <a:effectLst/>
                <a:latin typeface="+mn-lt"/>
                <a:ea typeface="+mn-ea"/>
                <a:cs typeface="+mn-cs"/>
              </a:rPr>
              <a:t>Centrado</a:t>
            </a:r>
            <a:r>
              <a:rPr lang="es-ES" sz="1200" b="1" kern="1200" baseline="0" dirty="0" smtClean="0">
                <a:solidFill>
                  <a:schemeClr val="tx1"/>
                </a:solidFill>
                <a:effectLst/>
                <a:latin typeface="+mn-lt"/>
                <a:ea typeface="+mn-ea"/>
                <a:cs typeface="+mn-cs"/>
              </a:rPr>
              <a:t> en las personas</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Nuestro enfoque centrado en las personas significa que los profesionales , desarrolladores y usuarios pueden aprovechar las habilidades existentes en este nuevo mundo híbrido.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Durante años, Microsoft ha sido la entrega de experiencias que atraen a conducir la máxima productividad de los usuarios finales, independientemente de su ubicación o del dispositivo.</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Microsoft lleva ese mismo enfoque en las personas a las TI y desarrolladores - reflejando la familiaridad y la facilidad de uso de nuestros productos </a:t>
            </a:r>
            <a:r>
              <a:rPr lang="es-ES" sz="1200" kern="1200" dirty="0" err="1" smtClean="0">
                <a:solidFill>
                  <a:schemeClr val="tx1"/>
                </a:solidFill>
                <a:effectLst/>
                <a:latin typeface="+mn-lt"/>
                <a:ea typeface="+mn-ea"/>
                <a:cs typeface="+mn-cs"/>
              </a:rPr>
              <a:t>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premise</a:t>
            </a:r>
            <a:r>
              <a:rPr lang="es-ES" sz="1200" kern="1200" dirty="0" smtClean="0">
                <a:solidFill>
                  <a:schemeClr val="tx1"/>
                </a:solidFill>
                <a:effectLst/>
                <a:latin typeface="+mn-lt"/>
                <a:ea typeface="+mn-ea"/>
                <a:cs typeface="+mn-cs"/>
              </a:rPr>
              <a:t>  - en nuestros servicios en la nube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Las tecnologías de la unificación en  Cloud OS permiten el flujo , la gestión y la gobernanza de datos y aplicaciones a través de las instalaciones y dispositivos para mantener a los empleados productivos y conectados, estén donde estén (profesionales de TI , desarrolladores y usuarios ) .</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Todo esto lleva a una mayor satisfacción - desde los empleados a IT - y una mayor productividad con menores costos de capacitación.</a:t>
            </a:r>
          </a:p>
          <a:p>
            <a:pPr marL="171450" indent="-171450">
              <a:lnSpc>
                <a:spcPct val="115000"/>
              </a:lnSpc>
              <a:spcAft>
                <a:spcPts val="1000"/>
              </a:spcAft>
              <a:buFont typeface="Arial" panose="020B0604020202020204" pitchFamily="34" charset="0"/>
              <a:buChar char="•"/>
            </a:pPr>
            <a:r>
              <a:rPr lang="es-ES" sz="1200" kern="1200" dirty="0" smtClean="0">
                <a:solidFill>
                  <a:schemeClr val="tx1"/>
                </a:solidFill>
                <a:effectLst/>
                <a:latin typeface="+mn-lt"/>
                <a:ea typeface="+mn-ea"/>
                <a:cs typeface="+mn-cs"/>
              </a:rPr>
              <a:t>Con una solución y desarrollador gran huella como - la adopción por nuestros clientes empresariales habla por sí mismo - y también es un gran conductor de nuestro enfoque en las personas y sus experiencias</a:t>
            </a: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s-MX" sz="1000" b="1" dirty="0" smtClean="0">
                <a:latin typeface="Calibri" panose="020F0502020204030204" pitchFamily="34" charset="0"/>
                <a:ea typeface="Times New Roman" panose="02020603050405020304" pitchFamily="18" charset="0"/>
                <a:cs typeface="Times New Roman" panose="02020603050405020304" pitchFamily="18" charset="0"/>
              </a:rPr>
              <a:t>----------------------------------------------</a:t>
            </a:r>
            <a:endParaRPr lang="en-US" sz="1000" b="1" dirty="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dirty="0" smtClean="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000" b="1" dirty="0" smtClean="0"/>
          </a:p>
          <a:p>
            <a:pPr marL="0" indent="0">
              <a:buFont typeface="Arial" panose="020B0604020202020204" pitchFamily="34" charset="0"/>
              <a:buNone/>
            </a:pPr>
            <a:endParaRPr lang="en-US" sz="1000" b="1" dirty="0"/>
          </a:p>
        </p:txBody>
      </p:sp>
      <p:sp>
        <p:nvSpPr>
          <p:cNvPr id="4" name="Slide Number Placeholder 3"/>
          <p:cNvSpPr>
            <a:spLocks noGrp="1"/>
          </p:cNvSpPr>
          <p:nvPr>
            <p:ph type="sldNum" sz="quarter" idx="10"/>
          </p:nvPr>
        </p:nvSpPr>
        <p:spPr/>
        <p:txBody>
          <a:bodyPr/>
          <a:lstStyle/>
          <a:p>
            <a:fld id="{F6B00254-1D6D-455B-9366-3E245776AC5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767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Provide</a:t>
            </a: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 moment to land the products if you don’t use the optional single conversation slides. </a:t>
            </a:r>
          </a:p>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 </a:t>
            </a:r>
            <a:endParaRPr lang="en-US" sz="9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900" b="1" dirty="0" smtClean="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9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Azure and Windows Server are at the core of our strategy. </a:t>
            </a:r>
          </a:p>
          <a:p>
            <a:pPr marL="342900" marR="0" lvl="0" indent="-342900">
              <a:lnSpc>
                <a:spcPct val="115000"/>
              </a:lnSpc>
              <a:spcBef>
                <a:spcPts val="0"/>
              </a:spcBef>
              <a:spcAft>
                <a:spcPts val="1000"/>
              </a:spcAft>
              <a:buFont typeface="Arial" panose="020B0604020202020204" pitchFamily="34" charset="0"/>
              <a:buChar char="•"/>
              <a:tabLst>
                <a:tab pos="45720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So when you think about our Cloud OS, it’s not a product. It’s the vision and the strategy of how we’re framing the overall portfolio of server, cloud and developer tools so that we bring together Azure, Windows Server, System Center, SQL Server and Visual Studio into an actual suite. </a:t>
            </a:r>
          </a:p>
          <a:p>
            <a:pPr marL="342900" marR="0" lvl="0" indent="-342900">
              <a:lnSpc>
                <a:spcPct val="115000"/>
              </a:lnSpc>
              <a:spcBef>
                <a:spcPts val="0"/>
              </a:spcBef>
              <a:spcAft>
                <a:spcPts val="1000"/>
              </a:spcAft>
              <a:buFont typeface="Arial" panose="020B0604020202020204" pitchFamily="34" charset="0"/>
              <a:buChar char="•"/>
              <a:tabLst>
                <a:tab pos="457200" algn="l"/>
                <a:tab pos="6800850" algn="l"/>
              </a:tabLst>
            </a:pPr>
            <a:r>
              <a:rPr lang="en-US" sz="900" dirty="0" smtClean="0">
                <a:effectLst/>
                <a:latin typeface="Calibri" panose="020F0502020204030204" pitchFamily="34" charset="0"/>
                <a:ea typeface="Times New Roman" panose="02020603050405020304" pitchFamily="18" charset="0"/>
                <a:cs typeface="Times New Roman" panose="02020603050405020304" pitchFamily="18" charset="0"/>
              </a:rPr>
              <a:t>A solution set that our customers benefit from, both from cost savings, from agility and speed -- from the ability to transform IT so you can answer the questions we talked about earlier -- and address the pressures you’re facing around devices, apps, data and cloud.</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 </a:t>
            </a:r>
            <a:r>
              <a:rPr lang="en-US" b="1" dirty="0" err="1" smtClean="0"/>
              <a:t>Notas</a:t>
            </a:r>
            <a:r>
              <a:rPr lang="en-US" b="1" baseline="0" dirty="0" smtClean="0"/>
              <a:t> - PT</a:t>
            </a:r>
            <a:r>
              <a:rPr lang="en-US" b="1" dirty="0" smtClean="0"/>
              <a:t> //</a:t>
            </a:r>
            <a:endParaRPr lang="es-AR" sz="1200" b="1" i="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Azure e Windows Server estão no centro da nossa estratégia.</a:t>
            </a: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Então, quando você pensar sobre a nossa visão de Cloud OS, não é um produto. É a visão ea estratégia de como vamos enquadrar a carteira global de ferramentas de servidor, na nuvem e desenvolvimento que reunirá Azure, Windows Server, System Center, SQL Server e Visual Studio em uma suíte real.</a:t>
            </a:r>
          </a:p>
          <a:p>
            <a:pPr marL="171450" indent="-171450">
              <a:buFont typeface="Arial" panose="020B0604020202020204" pitchFamily="34" charset="0"/>
              <a:buChar char="•"/>
            </a:pPr>
            <a:r>
              <a:rPr lang="pt-PT" sz="1200" kern="1200" dirty="0" smtClean="0">
                <a:solidFill>
                  <a:schemeClr val="tx1"/>
                </a:solidFill>
                <a:effectLst/>
                <a:latin typeface="+mn-lt"/>
                <a:ea typeface="+mn-ea"/>
                <a:cs typeface="+mn-cs"/>
              </a:rPr>
              <a:t>Um conjunto de soluções que os nossos clientes se beneficiam, tanto de redução de custos, de agilidade e velocidade - desde a capacidade de transformar a TI para que possa responder às perguntas que falamos anteriormente - e enfrentar as pressões que você está enfrentando em </a:t>
            </a:r>
            <a:r>
              <a:rPr lang="pt-PT" sz="1200" b="1" kern="1200" dirty="0" smtClean="0">
                <a:solidFill>
                  <a:schemeClr val="tx1"/>
                </a:solidFill>
                <a:effectLst/>
                <a:latin typeface="+mn-lt"/>
                <a:ea typeface="+mn-ea"/>
                <a:cs typeface="+mn-cs"/>
              </a:rPr>
              <a:t>torno de dispositivos, aplicativos , dados e cloud</a:t>
            </a:r>
            <a:r>
              <a:rPr lang="pt-PT" sz="1200" kern="1200" dirty="0" smtClean="0">
                <a:solidFill>
                  <a:schemeClr val="tx1"/>
                </a:solidFill>
                <a:effectLst/>
                <a:latin typeface="+mn-lt"/>
                <a:ea typeface="+mn-ea"/>
                <a:cs typeface="+mn-cs"/>
              </a:rPr>
              <a:t>.</a:t>
            </a:r>
          </a:p>
          <a:p>
            <a:endParaRPr lang="es-E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 </a:t>
            </a:r>
            <a:r>
              <a:rPr lang="en-US" b="1" dirty="0" err="1" smtClean="0"/>
              <a:t>Notas</a:t>
            </a:r>
            <a:r>
              <a:rPr lang="en-US" b="1" dirty="0" smtClean="0"/>
              <a:t>//</a:t>
            </a:r>
            <a:endParaRPr lang="es-AR" sz="1200" b="1" i="0" kern="1200" dirty="0" smtClean="0">
              <a:solidFill>
                <a:schemeClr val="tx1"/>
              </a:solidFill>
              <a:effectLst/>
              <a:latin typeface="+mn-lt"/>
              <a:ea typeface="+mn-ea"/>
              <a:cs typeface="+mn-cs"/>
            </a:endParaRP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Azure y Windows Server son el núcleo de nuestra estrategia.</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Así que cuando se piensa acerca de Cloud</a:t>
            </a:r>
            <a:r>
              <a:rPr lang="es-ES" sz="1200" kern="1200" baseline="0" dirty="0" smtClean="0">
                <a:solidFill>
                  <a:schemeClr val="tx1"/>
                </a:solidFill>
                <a:effectLst/>
                <a:latin typeface="+mn-lt"/>
                <a:ea typeface="+mn-ea"/>
                <a:cs typeface="+mn-cs"/>
              </a:rPr>
              <a:t> OS </a:t>
            </a:r>
            <a:r>
              <a:rPr lang="es-ES" sz="1200" kern="1200" dirty="0" smtClean="0">
                <a:solidFill>
                  <a:schemeClr val="tx1"/>
                </a:solidFill>
                <a:effectLst/>
                <a:latin typeface="+mn-lt"/>
                <a:ea typeface="+mn-ea"/>
                <a:cs typeface="+mn-cs"/>
              </a:rPr>
              <a:t>, no es un producto. Es la visión y la estrategia de cómo estamos enmarcando la cartera global se </a:t>
            </a:r>
            <a:r>
              <a:rPr lang="es-ES" sz="1200" kern="1200" dirty="0" err="1" smtClean="0">
                <a:solidFill>
                  <a:schemeClr val="tx1"/>
                </a:solidFill>
                <a:effectLst/>
                <a:latin typeface="+mn-lt"/>
                <a:ea typeface="+mn-ea"/>
                <a:cs typeface="+mn-cs"/>
              </a:rPr>
              <a:t>servicos</a:t>
            </a:r>
            <a:r>
              <a:rPr lang="es-ES" sz="1200" kern="1200" dirty="0" smtClean="0">
                <a:solidFill>
                  <a:schemeClr val="tx1"/>
                </a:solidFill>
                <a:effectLst/>
                <a:latin typeface="+mn-lt"/>
                <a:ea typeface="+mn-ea"/>
                <a:cs typeface="+mn-cs"/>
              </a:rPr>
              <a:t> , la nube y bitácoras para que podamos reunir a Azure, Windows Server, </a:t>
            </a:r>
            <a:r>
              <a:rPr lang="es-ES" sz="1200" kern="1200" dirty="0" err="1" smtClean="0">
                <a:solidFill>
                  <a:schemeClr val="tx1"/>
                </a:solidFill>
                <a:effectLst/>
                <a:latin typeface="+mn-lt"/>
                <a:ea typeface="+mn-ea"/>
                <a:cs typeface="+mn-cs"/>
              </a:rPr>
              <a:t>System</a:t>
            </a:r>
            <a:r>
              <a:rPr lang="es-ES" sz="1200" kern="1200" dirty="0" smtClean="0">
                <a:solidFill>
                  <a:schemeClr val="tx1"/>
                </a:solidFill>
                <a:effectLst/>
                <a:latin typeface="+mn-lt"/>
                <a:ea typeface="+mn-ea"/>
                <a:cs typeface="+mn-cs"/>
              </a:rPr>
              <a:t> Center, SQL Server y Visual Studio en una suite real.</a:t>
            </a:r>
            <a:br>
              <a:rPr lang="es-ES" sz="1200" kern="1200" dirty="0" smtClean="0">
                <a:solidFill>
                  <a:schemeClr val="tx1"/>
                </a:solidFill>
                <a:effectLst/>
                <a:latin typeface="+mn-lt"/>
                <a:ea typeface="+mn-ea"/>
                <a:cs typeface="+mn-cs"/>
              </a:rPr>
            </a:br>
            <a:r>
              <a:rPr lang="es-ES" sz="1200" kern="1200" dirty="0" smtClean="0">
                <a:solidFill>
                  <a:schemeClr val="tx1"/>
                </a:solidFill>
                <a:effectLst/>
                <a:latin typeface="+mn-lt"/>
                <a:ea typeface="+mn-ea"/>
                <a:cs typeface="+mn-cs"/>
              </a:rPr>
              <a:t>Una solución estableció que nuestros clientes se benefician de, tanto de ahorro de costes, de agilidad y velocidad - de la capacidad de transformar las TI para que pueda responder a las preguntas de las que hablamos antes - y hacer frente a las presiones que está enfrentando alrededor de los dispositivos, aplicaciones , los datos y la nube.</a:t>
            </a:r>
            <a:endParaRPr lang="en-US" b="1" dirty="0" smtClean="0"/>
          </a:p>
          <a:p>
            <a:r>
              <a:rPr lang="es-MX" b="1" dirty="0" smtClean="0"/>
              <a:t>---------------</a:t>
            </a:r>
            <a:endParaRPr lang="en-US" b="1" dirty="0" smtClean="0"/>
          </a:p>
          <a:p>
            <a:r>
              <a:rPr lang="en-US" b="1" dirty="0" smtClean="0"/>
              <a:t>OPTIONAL</a:t>
            </a:r>
            <a:r>
              <a:rPr lang="en-US" b="1" baseline="0" dirty="0" smtClean="0"/>
              <a:t> SLIDE</a:t>
            </a:r>
          </a:p>
          <a:p>
            <a:endParaRPr lang="en-US" b="1" baseline="0" dirty="0" smtClean="0"/>
          </a:p>
        </p:txBody>
      </p:sp>
      <p:sp>
        <p:nvSpPr>
          <p:cNvPr id="4" name="Slide Number Placeholder 3"/>
          <p:cNvSpPr>
            <a:spLocks noGrp="1"/>
          </p:cNvSpPr>
          <p:nvPr>
            <p:ph type="sldNum" sz="quarter" idx="10"/>
          </p:nvPr>
        </p:nvSpPr>
        <p:spPr/>
        <p:txBody>
          <a:bodyPr/>
          <a:lstStyle/>
          <a:p>
            <a:fld id="{8E14B2D9-F344-4463-A3E2-4BE7327096B9}" type="slidenum">
              <a:rPr lang="en-US" smtClean="0"/>
              <a:t>16</a:t>
            </a:fld>
            <a:endParaRPr lang="en-US"/>
          </a:p>
        </p:txBody>
      </p:sp>
    </p:spTree>
    <p:extLst>
      <p:ext uri="{BB962C8B-B14F-4D97-AF65-F5344CB8AC3E}">
        <p14:creationId xmlns:p14="http://schemas.microsoft.com/office/powerpoint/2010/main" val="135927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 this </a:t>
            </a:r>
            <a:r>
              <a:rPr lang="pt-BR" dirty="0" err="1" smtClean="0"/>
              <a:t>moment</a:t>
            </a:r>
            <a:r>
              <a:rPr lang="pt-BR" dirty="0" smtClean="0"/>
              <a:t> it should be </a:t>
            </a:r>
            <a:r>
              <a:rPr lang="pt-BR" dirty="0" err="1" smtClean="0"/>
              <a:t>clear</a:t>
            </a:r>
            <a:r>
              <a:rPr lang="pt-BR" dirty="0" smtClean="0"/>
              <a:t> </a:t>
            </a:r>
            <a:r>
              <a:rPr lang="pt-BR" dirty="0" err="1" smtClean="0"/>
              <a:t>What</a:t>
            </a:r>
            <a:r>
              <a:rPr lang="pt-BR" dirty="0" smtClean="0"/>
              <a:t> </a:t>
            </a:r>
            <a:r>
              <a:rPr lang="pt-BR" dirty="0" err="1" smtClean="0"/>
              <a:t>is</a:t>
            </a:r>
            <a:r>
              <a:rPr lang="pt-BR" dirty="0" smtClean="0"/>
              <a:t> Azure and Cloud,</a:t>
            </a:r>
            <a:r>
              <a:rPr lang="pt-BR" baseline="0" dirty="0" smtClean="0"/>
              <a:t> </a:t>
            </a:r>
            <a:r>
              <a:rPr lang="pt-BR" baseline="0" dirty="0" err="1" smtClean="0"/>
              <a:t>but</a:t>
            </a:r>
            <a:r>
              <a:rPr lang="pt-BR" baseline="0" dirty="0" smtClean="0"/>
              <a:t> </a:t>
            </a:r>
            <a:r>
              <a:rPr lang="pt-BR" baseline="0" dirty="0" err="1" smtClean="0"/>
              <a:t>let´s</a:t>
            </a:r>
            <a:r>
              <a:rPr lang="pt-BR" baseline="0" dirty="0" smtClean="0"/>
              <a:t> </a:t>
            </a:r>
            <a:r>
              <a:rPr lang="pt-BR" baseline="0" dirty="0" err="1" smtClean="0"/>
              <a:t>review</a:t>
            </a:r>
            <a:r>
              <a:rPr lang="pt-BR" baseline="0" dirty="0" smtClean="0"/>
              <a: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Customer Service &amp; Support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solidFill>
                  <a:prstClr val="black"/>
                </a:solidFill>
              </a:rPr>
              <a:pPr/>
              <a:t>3/8/2016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8232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Before transitioning to the next slide, you may ask </a:t>
            </a:r>
            <a:r>
              <a:rPr lang="en-US" dirty="0" smtClean="0"/>
              <a:t>your audience </a:t>
            </a:r>
            <a:r>
              <a:rPr lang="en-US" dirty="0" smtClean="0"/>
              <a:t>if  they are facing the challenges listed on the slide..</a:t>
            </a:r>
          </a:p>
          <a:p>
            <a:endParaRPr lang="en-US" dirty="0" smtClean="0"/>
          </a:p>
          <a:p>
            <a:r>
              <a:rPr lang="en-US" dirty="0" smtClean="0"/>
              <a:t>What have we heard</a:t>
            </a:r>
            <a:r>
              <a:rPr lang="en-US" baseline="0" dirty="0" smtClean="0"/>
              <a:t> from our Partners?</a:t>
            </a:r>
          </a:p>
          <a:p>
            <a:endParaRPr lang="en-US" baseline="0" dirty="0" smtClean="0"/>
          </a:p>
          <a:p>
            <a:pPr marL="171450" lvl="0" indent="-171450">
              <a:buFont typeface="Arial" panose="020B0604020202020204" pitchFamily="34" charset="0"/>
              <a:buChar char="•"/>
            </a:pPr>
            <a:r>
              <a:rPr lang="en-US" dirty="0" smtClean="0"/>
              <a:t>Partners need to understand the </a:t>
            </a:r>
            <a:r>
              <a:rPr lang="en-US" b="1" dirty="0" smtClean="0"/>
              <a:t>business models</a:t>
            </a:r>
            <a:r>
              <a:rPr lang="en-US" dirty="0" smtClean="0"/>
              <a:t> to start selling Azure</a:t>
            </a:r>
            <a:endParaRPr lang="pt-BR" dirty="0" smtClean="0"/>
          </a:p>
          <a:p>
            <a:pPr marL="171450" lvl="0" indent="-171450">
              <a:buFont typeface="Arial" panose="020B0604020202020204" pitchFamily="34" charset="0"/>
              <a:buChar char="•"/>
            </a:pPr>
            <a:r>
              <a:rPr lang="en-US" dirty="0" smtClean="0"/>
              <a:t>Difficult to </a:t>
            </a:r>
            <a:r>
              <a:rPr lang="en-US" b="1" dirty="0" smtClean="0"/>
              <a:t>define costs and architecture</a:t>
            </a:r>
            <a:r>
              <a:rPr lang="en-US" dirty="0" smtClean="0"/>
              <a:t>, especially for commercial roles</a:t>
            </a:r>
            <a:endParaRPr lang="pt-BR" dirty="0" smtClean="0"/>
          </a:p>
          <a:p>
            <a:pPr marL="171450" lvl="0" indent="-171450">
              <a:buFont typeface="Arial" panose="020B0604020202020204" pitchFamily="34" charset="0"/>
              <a:buChar char="•"/>
            </a:pPr>
            <a:r>
              <a:rPr lang="en-US" dirty="0" smtClean="0"/>
              <a:t>Commercial roles are trying to </a:t>
            </a:r>
            <a:r>
              <a:rPr lang="en-US" b="1" dirty="0" smtClean="0"/>
              <a:t>develop proposals</a:t>
            </a:r>
            <a:r>
              <a:rPr lang="en-US" dirty="0" smtClean="0"/>
              <a:t> without an architecture definition</a:t>
            </a:r>
            <a:endParaRPr lang="pt-BR" dirty="0" smtClean="0"/>
          </a:p>
          <a:p>
            <a:pPr marL="171450" lvl="0" indent="-171450">
              <a:buFont typeface="Arial" panose="020B0604020202020204" pitchFamily="34" charset="0"/>
              <a:buChar char="•"/>
            </a:pPr>
            <a:r>
              <a:rPr lang="en-US" dirty="0" smtClean="0"/>
              <a:t>New partners learning Azure in different channels with different needs (e.g. </a:t>
            </a:r>
            <a:r>
              <a:rPr lang="en-US" dirty="0" err="1" smtClean="0"/>
              <a:t>Distis</a:t>
            </a:r>
            <a:r>
              <a:rPr lang="en-US" dirty="0" smtClean="0"/>
              <a:t>, Lars, Deployment Partners)</a:t>
            </a:r>
            <a:endParaRPr lang="pt-BR" dirty="0" smtClean="0"/>
          </a:p>
          <a:p>
            <a:pPr marL="171450" lvl="0" indent="-171450">
              <a:buFont typeface="Arial" panose="020B0604020202020204" pitchFamily="34" charset="0"/>
              <a:buChar char="•"/>
            </a:pPr>
            <a:r>
              <a:rPr lang="en-US" dirty="0" smtClean="0"/>
              <a:t>Cost and time </a:t>
            </a:r>
            <a:r>
              <a:rPr lang="en-US" b="1" dirty="0" smtClean="0"/>
              <a:t>too high to learn new </a:t>
            </a:r>
            <a:r>
              <a:rPr lang="en-US" dirty="0" smtClean="0"/>
              <a:t>technologies (e.g. </a:t>
            </a:r>
            <a:r>
              <a:rPr lang="en-US" dirty="0" err="1" smtClean="0"/>
              <a:t>IaaS</a:t>
            </a:r>
            <a:r>
              <a:rPr lang="en-US" dirty="0" smtClean="0"/>
              <a:t>, </a:t>
            </a:r>
            <a:r>
              <a:rPr lang="en-US" dirty="0" err="1" smtClean="0"/>
              <a:t>PaaS</a:t>
            </a:r>
            <a:r>
              <a:rPr lang="en-US" dirty="0" smtClean="0"/>
              <a:t>, Hybrid Environments)</a:t>
            </a:r>
            <a:endParaRPr lang="pt-BR" dirty="0" smtClean="0"/>
          </a:p>
          <a:p>
            <a:pPr marL="171450" lvl="0" indent="-171450">
              <a:buFont typeface="Arial" panose="020B0604020202020204" pitchFamily="34" charset="0"/>
              <a:buChar char="•"/>
            </a:pPr>
            <a:r>
              <a:rPr lang="en-US" dirty="0" smtClean="0"/>
              <a:t>Increase the number of Pre-Sales Experts on their team who can drive Azure conversations</a:t>
            </a:r>
            <a:endParaRPr lang="pt-BR" dirty="0" smtClean="0"/>
          </a:p>
          <a:p>
            <a:pPr marL="171450" lvl="0" indent="-171450">
              <a:buFont typeface="Arial" panose="020B0604020202020204" pitchFamily="34" charset="0"/>
              <a:buChar char="•"/>
            </a:pPr>
            <a:r>
              <a:rPr lang="en-US" b="1" dirty="0" smtClean="0"/>
              <a:t>Increase the number</a:t>
            </a:r>
            <a:r>
              <a:rPr lang="en-US" dirty="0" smtClean="0"/>
              <a:t> of Architects, Consultants and Developers on their </a:t>
            </a:r>
            <a:r>
              <a:rPr lang="en-US" b="1" dirty="0" smtClean="0"/>
              <a:t>team who can deploy </a:t>
            </a:r>
            <a:r>
              <a:rPr lang="en-US" dirty="0" smtClean="0"/>
              <a:t>Azure solutions</a:t>
            </a:r>
            <a:endParaRPr lang="pt-BR" dirty="0" smtClean="0"/>
          </a:p>
          <a:p>
            <a:pPr marL="171450" lvl="0" indent="-171450">
              <a:buFont typeface="Arial" panose="020B0604020202020204" pitchFamily="34" charset="0"/>
              <a:buChar char="•"/>
            </a:pPr>
            <a:r>
              <a:rPr lang="en-US" dirty="0" smtClean="0"/>
              <a:t>Partners need to understand cloud opportunities to accelerate cloud deployments in customers</a:t>
            </a:r>
            <a:endParaRPr lang="pt-BR" dirty="0" smtClean="0"/>
          </a:p>
          <a:p>
            <a:pPr marL="171450" lvl="0" indent="-171450">
              <a:buFont typeface="Arial" panose="020B0604020202020204" pitchFamily="34" charset="0"/>
              <a:buChar char="•"/>
            </a:pPr>
            <a:r>
              <a:rPr lang="en-US" dirty="0" smtClean="0"/>
              <a:t>Different audiences learning Azure (e.g. TI Partners, Development Partners)</a:t>
            </a:r>
            <a:endParaRPr lang="pt-BR"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6B1353A-FA26-482B-B644-F42CB3F614A8}"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385915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Benefits:</a:t>
            </a:r>
          </a:p>
          <a:p>
            <a:pPr lvl="0"/>
            <a:endParaRPr lang="en-US" b="1" dirty="0" smtClean="0"/>
          </a:p>
          <a:p>
            <a:pPr lvl="0"/>
            <a:r>
              <a:rPr lang="en-US" b="1" dirty="0" smtClean="0"/>
              <a:t>Reduce time</a:t>
            </a:r>
            <a:r>
              <a:rPr lang="en-US" dirty="0" smtClean="0"/>
              <a:t> in creating a proposal for a customer through a sale and deployment template</a:t>
            </a:r>
            <a:endParaRPr lang="pt-BR" dirty="0" smtClean="0"/>
          </a:p>
          <a:p>
            <a:pPr lvl="0"/>
            <a:r>
              <a:rPr lang="en-US" b="1" dirty="0" smtClean="0"/>
              <a:t>Reduce the learning curve </a:t>
            </a:r>
            <a:r>
              <a:rPr lang="en-US" dirty="0" smtClean="0"/>
              <a:t>cost by focusing on a proven scenario</a:t>
            </a:r>
            <a:endParaRPr lang="pt-BR" dirty="0" smtClean="0"/>
          </a:p>
          <a:p>
            <a:pPr lvl="0"/>
            <a:r>
              <a:rPr lang="en-US" b="1" dirty="0" smtClean="0"/>
              <a:t>Help assess and determine </a:t>
            </a:r>
            <a:r>
              <a:rPr lang="en-US" dirty="0" smtClean="0"/>
              <a:t>the technical requirements for migrating existing Applications to the Cloud</a:t>
            </a:r>
            <a:endParaRPr lang="pt-BR" dirty="0" smtClean="0"/>
          </a:p>
          <a:p>
            <a:pPr lvl="0"/>
            <a:r>
              <a:rPr lang="en-US" b="1" dirty="0" smtClean="0"/>
              <a:t>Get tools and templates </a:t>
            </a:r>
            <a:r>
              <a:rPr lang="en-US" dirty="0" smtClean="0"/>
              <a:t>to use when discussing common deployments with customers.</a:t>
            </a:r>
            <a:endParaRPr lang="pt-BR" dirty="0" smtClean="0"/>
          </a:p>
          <a:p>
            <a:pPr lvl="0"/>
            <a:r>
              <a:rPr lang="en-US" dirty="0" smtClean="0"/>
              <a:t>Receive a recommended set of topology diagrams for implementing common scenarios in Microsoft Azure.</a:t>
            </a:r>
            <a:endParaRPr lang="pt-BR" dirty="0" smtClean="0"/>
          </a:p>
          <a:p>
            <a:pPr lvl="0"/>
            <a:r>
              <a:rPr lang="en-US" b="1" dirty="0" smtClean="0"/>
              <a:t>Receive guidance for self-study </a:t>
            </a:r>
            <a:r>
              <a:rPr lang="en-US" dirty="0" smtClean="0"/>
              <a:t>for learning a specific scenario at a technology level.</a:t>
            </a:r>
            <a:endParaRPr lang="pt-BR" dirty="0" smtClean="0"/>
          </a:p>
          <a:p>
            <a:pPr lvl="0"/>
            <a:r>
              <a:rPr lang="en-US" dirty="0" smtClean="0"/>
              <a:t>1:1 Sessions with Microsoft Azure Experts</a:t>
            </a:r>
            <a:endParaRPr lang="pt-BR" dirty="0" smtClean="0"/>
          </a:p>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19</a:t>
            </a:fld>
            <a:endParaRPr lang="en-US" dirty="0"/>
          </a:p>
        </p:txBody>
      </p:sp>
    </p:spTree>
    <p:extLst>
      <p:ext uri="{BB962C8B-B14F-4D97-AF65-F5344CB8AC3E}">
        <p14:creationId xmlns:p14="http://schemas.microsoft.com/office/powerpoint/2010/main" val="383909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4" indent="0">
              <a:buFont typeface="Arial" panose="020B0604020202020204" pitchFamily="34" charset="0"/>
              <a:buNone/>
            </a:pPr>
            <a:endParaRPr lang="en-US" dirty="0" smtClean="0"/>
          </a:p>
          <a:p>
            <a:pPr marL="3174" indent="0">
              <a:buFont typeface="Arial" panose="020B0604020202020204" pitchFamily="34" charset="0"/>
              <a:buNone/>
            </a:pPr>
            <a:r>
              <a:rPr lang="en-US" dirty="0" smtClean="0"/>
              <a:t>Based on the Modality (1:Man</a:t>
            </a:r>
            <a:r>
              <a:rPr lang="en-US" baseline="0" dirty="0" smtClean="0"/>
              <a:t>y or 1:1) inform Partners how long the presentation is going to take.</a:t>
            </a:r>
            <a:endParaRPr lang="en-US" dirty="0" smtClean="0"/>
          </a:p>
          <a:p>
            <a:pPr marL="574514" indent="-571340">
              <a:buFont typeface="Arial" panose="020B0604020202020204" pitchFamily="34" charset="0"/>
              <a:buChar char="•"/>
            </a:pPr>
            <a:endParaRPr lang="en-US" dirty="0" smtClean="0"/>
          </a:p>
          <a:p>
            <a:pPr marL="574514" indent="-571340">
              <a:buFont typeface="Arial" panose="020B0604020202020204" pitchFamily="34" charset="0"/>
              <a:buChar char="•"/>
            </a:pPr>
            <a:r>
              <a:rPr lang="en-US" dirty="0" smtClean="0"/>
              <a:t>Microsoft Cloud Value Proposition</a:t>
            </a:r>
          </a:p>
          <a:p>
            <a:pPr marL="574514" indent="-571340">
              <a:buFont typeface="Arial" panose="020B0604020202020204" pitchFamily="34" charset="0"/>
              <a:buChar char="•"/>
            </a:pPr>
            <a:r>
              <a:rPr lang="en-US" dirty="0" smtClean="0"/>
              <a:t>Partner Challenges</a:t>
            </a:r>
          </a:p>
          <a:p>
            <a:pPr marL="574514" indent="-571340">
              <a:buFont typeface="Arial" panose="020B0604020202020204" pitchFamily="34" charset="0"/>
              <a:buChar char="•"/>
            </a:pPr>
            <a:r>
              <a:rPr lang="en-US" dirty="0" smtClean="0"/>
              <a:t>Starter Kits Introduction</a:t>
            </a:r>
          </a:p>
          <a:p>
            <a:pPr marL="574514" indent="-571340">
              <a:buFont typeface="Arial" panose="020B0604020202020204" pitchFamily="34" charset="0"/>
              <a:buChar char="•"/>
            </a:pPr>
            <a:r>
              <a:rPr lang="en-US" dirty="0" smtClean="0"/>
              <a:t>Starter Kits Deep Dive</a:t>
            </a:r>
          </a:p>
          <a:p>
            <a:endParaRPr lang="en-US" dirty="0" smtClean="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427698-E9E7-4FBB-BC5A-56900579B02C}"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353435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Highlight that these scenarios</a:t>
            </a:r>
            <a:r>
              <a:rPr lang="en-US" baseline="0" dirty="0" smtClean="0"/>
              <a:t> are based on the most frequently asked questions asked by Partners. </a:t>
            </a:r>
          </a:p>
          <a:p>
            <a:endParaRPr lang="en-US" baseline="0" dirty="0" smtClean="0"/>
          </a:p>
          <a:p>
            <a:r>
              <a:rPr lang="en-US" baseline="0" dirty="0" smtClean="0"/>
              <a:t>Current and future ideas will be based on our </a:t>
            </a:r>
            <a:r>
              <a:rPr lang="en-US" baseline="0" dirty="0" smtClean="0"/>
              <a:t>BI</a:t>
            </a:r>
          </a:p>
        </p:txBody>
      </p:sp>
      <p:sp>
        <p:nvSpPr>
          <p:cNvPr id="4" name="Slide Number Placeholder 3"/>
          <p:cNvSpPr>
            <a:spLocks noGrp="1"/>
          </p:cNvSpPr>
          <p:nvPr>
            <p:ph type="sldNum" sz="quarter" idx="10"/>
          </p:nvPr>
        </p:nvSpPr>
        <p:spPr/>
        <p:txBody>
          <a:bodyPr/>
          <a:lstStyle/>
          <a:p>
            <a:fld id="{001646EB-0C67-4A20-97EE-4BA2BB8239AC}" type="slidenum">
              <a:rPr lang="en-US" smtClean="0"/>
              <a:t>20</a:t>
            </a:fld>
            <a:endParaRPr lang="en-US" dirty="0"/>
          </a:p>
        </p:txBody>
      </p:sp>
    </p:spTree>
    <p:extLst>
      <p:ext uri="{BB962C8B-B14F-4D97-AF65-F5344CB8AC3E}">
        <p14:creationId xmlns:p14="http://schemas.microsoft.com/office/powerpoint/2010/main" val="35737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 is an</a:t>
            </a:r>
            <a:r>
              <a:rPr lang="en-US" baseline="0" dirty="0" smtClean="0"/>
              <a:t> Azure Starter Kit and what it included?</a:t>
            </a:r>
          </a:p>
          <a:p>
            <a:endParaRPr lang="en-US" baseline="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Starter</a:t>
            </a:r>
            <a:r>
              <a:rPr lang="en-US" sz="1600" baseline="0" dirty="0" smtClean="0"/>
              <a:t> Kit </a:t>
            </a:r>
            <a:r>
              <a:rPr lang="en-US" sz="1600" dirty="0" smtClean="0"/>
              <a:t>A set of </a:t>
            </a:r>
            <a:r>
              <a:rPr lang="en-US" sz="1600" b="1" dirty="0" smtClean="0"/>
              <a:t>deliverables</a:t>
            </a:r>
            <a:r>
              <a:rPr lang="en-US" sz="1600" dirty="0" smtClean="0"/>
              <a:t>, </a:t>
            </a:r>
            <a:r>
              <a:rPr lang="en-US" sz="1600" b="1" dirty="0" smtClean="0"/>
              <a:t>packaged as an offering</a:t>
            </a:r>
            <a:r>
              <a:rPr lang="en-US" sz="1600" dirty="0" smtClean="0"/>
              <a:t>.  Starter kits are designed to show a partner a </a:t>
            </a:r>
            <a:r>
              <a:rPr lang="en-US" sz="1600" b="1" dirty="0" smtClean="0"/>
              <a:t>specific scenario </a:t>
            </a:r>
            <a:r>
              <a:rPr lang="en-US" sz="1600" dirty="0" smtClean="0"/>
              <a:t>in Azure that could be possible for them to build and equip in the technical sales and deployment cycle. </a:t>
            </a:r>
            <a:r>
              <a:rPr lang="en-US" sz="1600" b="1" dirty="0" smtClean="0"/>
              <a:t>Supports you to create a profitable business</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pt-BR" sz="1600" b="1" kern="1200" dirty="0" smtClean="0"/>
              <a:t>Starter Kits –  1:1 </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smtClean="0"/>
          </a:p>
          <a:p>
            <a:pPr marL="171450" lvl="1" indent="-171450" defTabSz="711200">
              <a:lnSpc>
                <a:spcPct val="90000"/>
              </a:lnSpc>
              <a:spcBef>
                <a:spcPct val="0"/>
              </a:spcBef>
              <a:spcAft>
                <a:spcPct val="15000"/>
              </a:spcAft>
              <a:buFontTx/>
              <a:buChar char="••"/>
            </a:pPr>
            <a:r>
              <a:rPr lang="en-US" sz="1600" dirty="0" smtClean="0"/>
              <a:t>Remote session dedicated to your company</a:t>
            </a:r>
          </a:p>
          <a:p>
            <a:pPr marL="171450" lvl="1" indent="-171450" defTabSz="711200">
              <a:lnSpc>
                <a:spcPct val="90000"/>
              </a:lnSpc>
              <a:spcBef>
                <a:spcPct val="0"/>
              </a:spcBef>
              <a:spcAft>
                <a:spcPct val="15000"/>
              </a:spcAft>
              <a:buFontTx/>
              <a:buChar char="••"/>
            </a:pPr>
            <a:r>
              <a:rPr lang="en-US" sz="1600" dirty="0" smtClean="0"/>
              <a:t>On this modality we will provide a </a:t>
            </a:r>
            <a:r>
              <a:rPr lang="en-US" sz="1600" b="1" dirty="0" smtClean="0"/>
              <a:t>DEEP review of the Bill of Material (BOM) and explain how to use it </a:t>
            </a:r>
            <a:r>
              <a:rPr lang="en-US" sz="1600" dirty="0" smtClean="0"/>
              <a:t>in a Sales, Migration or Deployment scenario.</a:t>
            </a:r>
            <a:endParaRPr lang="pt-BR" sz="1600" b="1" kern="1200" dirty="0" smtClean="0"/>
          </a:p>
          <a:p>
            <a:pPr marL="171450" lvl="1" indent="-171450" algn="l" defTabSz="711200">
              <a:lnSpc>
                <a:spcPct val="90000"/>
              </a:lnSpc>
              <a:spcBef>
                <a:spcPct val="0"/>
              </a:spcBef>
              <a:spcAft>
                <a:spcPct val="15000"/>
              </a:spcAft>
              <a:buChar char="••"/>
            </a:pPr>
            <a:r>
              <a:rPr lang="en-US" sz="1600" kern="1200" dirty="0" smtClean="0"/>
              <a:t>Starter Kits for Enablement cost</a:t>
            </a:r>
            <a:r>
              <a:rPr lang="en-US" sz="1600" kern="1200" baseline="0" dirty="0" smtClean="0"/>
              <a:t> </a:t>
            </a:r>
            <a:r>
              <a:rPr lang="en-US" sz="1600" b="1" kern="1200" baseline="0" dirty="0" smtClean="0"/>
              <a:t>5 Hours</a:t>
            </a:r>
            <a:endParaRPr lang="pt-BR" sz="1600" b="1" kern="1200" dirty="0" smtClean="0"/>
          </a:p>
          <a:p>
            <a:pPr marL="171450" lvl="1" indent="-171450" algn="l" defTabSz="711200">
              <a:lnSpc>
                <a:spcPct val="90000"/>
              </a:lnSpc>
              <a:spcBef>
                <a:spcPct val="0"/>
              </a:spcBef>
              <a:spcAft>
                <a:spcPct val="15000"/>
              </a:spcAft>
              <a:buChar char="••"/>
            </a:pPr>
            <a:r>
              <a:rPr lang="pt-BR" sz="1600" kern="1200" dirty="0" smtClean="0"/>
              <a:t>Starter Kits </a:t>
            </a:r>
            <a:r>
              <a:rPr lang="pt-BR" sz="1600" kern="1200" dirty="0" err="1" smtClean="0"/>
              <a:t>Shadowing</a:t>
            </a:r>
            <a:r>
              <a:rPr lang="pt-BR" sz="1600" kern="1200" dirty="0" smtClean="0"/>
              <a:t> </a:t>
            </a:r>
            <a:r>
              <a:rPr lang="pt-BR" sz="1600" kern="1200" dirty="0" err="1" smtClean="0"/>
              <a:t>on</a:t>
            </a:r>
            <a:r>
              <a:rPr lang="pt-BR" sz="1600" b="1" kern="1200" dirty="0" smtClean="0"/>
              <a:t> </a:t>
            </a:r>
            <a:r>
              <a:rPr lang="pt-BR" sz="1600" b="1" kern="1200" dirty="0" err="1" smtClean="0"/>
              <a:t>presales</a:t>
            </a:r>
            <a:r>
              <a:rPr lang="pt-BR" sz="1600" b="1" kern="1200" dirty="0" smtClean="0"/>
              <a:t>, no </a:t>
            </a:r>
            <a:r>
              <a:rPr lang="pt-BR" sz="1600" b="1" kern="1200" dirty="0" err="1" smtClean="0"/>
              <a:t>Cost</a:t>
            </a:r>
            <a:r>
              <a:rPr lang="pt-BR" sz="1600" b="1" kern="1200" dirty="0" smtClean="0"/>
              <a:t> – </a:t>
            </a:r>
            <a:r>
              <a:rPr lang="pt-BR" sz="1600" b="0" kern="1200" dirty="0" smtClean="0"/>
              <a:t>Use </a:t>
            </a:r>
            <a:r>
              <a:rPr lang="pt-BR" sz="1600" b="0" kern="1200" dirty="0" err="1" smtClean="0"/>
              <a:t>the</a:t>
            </a:r>
            <a:r>
              <a:rPr lang="pt-BR" sz="1600" b="0" kern="1200" baseline="0" dirty="0" smtClean="0"/>
              <a:t> </a:t>
            </a:r>
            <a:r>
              <a:rPr lang="pt-BR" sz="1600" b="0" kern="1200" baseline="0" dirty="0" err="1" smtClean="0"/>
              <a:t>shadowing</a:t>
            </a:r>
            <a:r>
              <a:rPr lang="pt-BR" sz="1600" b="0" kern="1200" baseline="0" dirty="0" smtClean="0"/>
              <a:t> </a:t>
            </a:r>
            <a:r>
              <a:rPr lang="pt-BR" sz="1600" b="0" kern="1200" baseline="0" dirty="0" err="1" smtClean="0"/>
              <a:t>concept</a:t>
            </a:r>
            <a:r>
              <a:rPr lang="pt-BR" sz="1600" b="0" kern="1200" baseline="0" dirty="0" smtClean="0"/>
              <a:t> </a:t>
            </a:r>
            <a:r>
              <a:rPr lang="pt-BR" sz="1600" b="0" kern="1200" baseline="0" dirty="0" err="1" smtClean="0"/>
              <a:t>to</a:t>
            </a:r>
            <a:r>
              <a:rPr lang="pt-BR" sz="1600" b="0" kern="1200" baseline="0" dirty="0" smtClean="0"/>
              <a:t> </a:t>
            </a:r>
            <a:r>
              <a:rPr lang="pt-BR" sz="1600" b="0" kern="1200" baseline="0" dirty="0" err="1" smtClean="0"/>
              <a:t>accelerate</a:t>
            </a:r>
            <a:r>
              <a:rPr lang="pt-BR" sz="1600" b="0" kern="1200" baseline="0" dirty="0" smtClean="0"/>
              <a:t> a </a:t>
            </a:r>
            <a:r>
              <a:rPr lang="pt-BR" sz="1600" b="0" kern="1200" baseline="0" dirty="0" err="1" smtClean="0"/>
              <a:t>deal</a:t>
            </a:r>
            <a:r>
              <a:rPr lang="pt-BR" sz="1600" b="0" kern="1200" baseline="0" dirty="0" smtClean="0"/>
              <a:t>.</a:t>
            </a:r>
            <a:endParaRPr lang="pt-BR" sz="1600" b="0" kern="1200" dirty="0" smtClean="0"/>
          </a:p>
          <a:p>
            <a:pPr marL="171450" marR="0" lvl="1" indent="-171450" algn="l" defTabSz="711200" rtl="0" eaLnBrk="1" fontAlgn="auto" latinLnBrk="0" hangingPunct="1">
              <a:lnSpc>
                <a:spcPct val="90000"/>
              </a:lnSpc>
              <a:spcBef>
                <a:spcPct val="0"/>
              </a:spcBef>
              <a:spcAft>
                <a:spcPct val="15000"/>
              </a:spcAft>
              <a:buClrTx/>
              <a:buSzTx/>
              <a:buFont typeface="Arial" pitchFamily="34" charset="0"/>
              <a:buChar char="••"/>
              <a:tabLst/>
              <a:defRPr/>
            </a:pPr>
            <a:r>
              <a:rPr lang="en-US" sz="1600" kern="1200" dirty="0" smtClean="0"/>
              <a:t>Starter Kits Shadowing on Deployment, Advisory hours based on scenarios. Avg. 5 Hours</a:t>
            </a:r>
            <a:r>
              <a:rPr lang="pt-BR" sz="1600" b="1" kern="1200" dirty="0" smtClean="0"/>
              <a:t>. </a:t>
            </a:r>
            <a:r>
              <a:rPr lang="pt-BR" sz="1600" b="0" kern="1200" dirty="0" smtClean="0"/>
              <a:t>Use </a:t>
            </a:r>
            <a:r>
              <a:rPr lang="pt-BR" sz="1600" b="0" kern="1200" dirty="0" err="1" smtClean="0"/>
              <a:t>the</a:t>
            </a:r>
            <a:r>
              <a:rPr lang="pt-BR" sz="1600" b="0" kern="1200" baseline="0" dirty="0" smtClean="0"/>
              <a:t> </a:t>
            </a:r>
            <a:r>
              <a:rPr lang="pt-BR" sz="1600" b="0" kern="1200" baseline="0" dirty="0" err="1" smtClean="0"/>
              <a:t>shadowing</a:t>
            </a:r>
            <a:r>
              <a:rPr lang="pt-BR" sz="1600" b="0" kern="1200" baseline="0" dirty="0" smtClean="0"/>
              <a:t> </a:t>
            </a:r>
            <a:r>
              <a:rPr lang="pt-BR" sz="1600" b="0" kern="1200" baseline="0" dirty="0" err="1" smtClean="0"/>
              <a:t>concept</a:t>
            </a:r>
            <a:r>
              <a:rPr lang="pt-BR" sz="1600" b="0" kern="1200" baseline="0" dirty="0" smtClean="0"/>
              <a:t> </a:t>
            </a:r>
            <a:r>
              <a:rPr lang="pt-BR" sz="1600" b="0" kern="1200" baseline="0" dirty="0" err="1" smtClean="0"/>
              <a:t>to</a:t>
            </a:r>
            <a:r>
              <a:rPr lang="pt-BR" sz="1600" b="0" kern="1200" baseline="0" dirty="0" smtClean="0"/>
              <a:t> </a:t>
            </a:r>
            <a:r>
              <a:rPr lang="pt-BR" sz="1600" b="0" kern="1200" baseline="0" dirty="0" err="1" smtClean="0"/>
              <a:t>accelerate</a:t>
            </a:r>
            <a:r>
              <a:rPr lang="pt-BR" sz="1600" b="0" kern="1200" baseline="0" dirty="0" smtClean="0"/>
              <a:t> a </a:t>
            </a:r>
            <a:r>
              <a:rPr lang="pt-BR" sz="1600" b="0" kern="1200" baseline="0" dirty="0" err="1" smtClean="0"/>
              <a:t>deployment</a:t>
            </a:r>
            <a:r>
              <a:rPr lang="pt-BR" sz="1600" b="0" kern="1200" baseline="0" dirty="0" smtClean="0"/>
              <a:t>.</a:t>
            </a:r>
            <a:endParaRPr lang="pt-BR" sz="1600" b="1" kern="1200" dirty="0" smtClean="0"/>
          </a:p>
          <a:p>
            <a:pPr marL="171450" lvl="1" indent="-171450" algn="l" defTabSz="711200">
              <a:lnSpc>
                <a:spcPct val="90000"/>
              </a:lnSpc>
              <a:spcBef>
                <a:spcPct val="0"/>
              </a:spcBef>
              <a:spcAft>
                <a:spcPct val="15000"/>
              </a:spcAft>
              <a:buChar char="••"/>
            </a:pPr>
            <a:endParaRPr lang="pt-BR" sz="1600" b="0" kern="1200" dirty="0" smtClean="0"/>
          </a:p>
          <a:p>
            <a:pPr marL="171450" lvl="1" indent="-171450" defTabSz="711200">
              <a:lnSpc>
                <a:spcPct val="90000"/>
              </a:lnSpc>
              <a:spcBef>
                <a:spcPct val="0"/>
              </a:spcBef>
              <a:spcAft>
                <a:spcPct val="15000"/>
              </a:spcAft>
              <a:buFontTx/>
              <a:buChar char="••"/>
            </a:pPr>
            <a:r>
              <a:rPr lang="en-US" sz="1600" b="1" dirty="0" smtClean="0"/>
              <a:t>Request 1:1 </a:t>
            </a:r>
            <a:r>
              <a:rPr lang="pt-BR" sz="1600" b="1" dirty="0" smtClean="0"/>
              <a:t>http://aka.ms/mysupport  </a:t>
            </a:r>
            <a:r>
              <a:rPr lang="pt-BR" sz="1600" b="1" dirty="0" err="1" smtClean="0"/>
              <a:t>or</a:t>
            </a:r>
            <a:r>
              <a:rPr lang="pt-BR" sz="1600" b="1" dirty="0" smtClean="0"/>
              <a:t> http://aka.ms/PartnerTechnicalServicesAzure</a:t>
            </a:r>
            <a:endParaRPr lang="pt-BR" sz="1600" b="1"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93C31F-0594-4F20-87AB-25A56C6EEFA8}"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16472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Understand your audience and expectations.</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8CF749-B7E0-4B6E-AE9C-DCD378421029}"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3054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This is a great moment to understand your Audience, and ask if they understand the value of Cloud and how to position it.</a:t>
            </a:r>
          </a:p>
          <a:p>
            <a:endParaRPr lang="en-US" dirty="0" smtClean="0"/>
          </a:p>
          <a:p>
            <a:r>
              <a:rPr lang="en-US" dirty="0" smtClean="0"/>
              <a:t>Based on the Answers, you may present the following slides to review the basic concepts of Cloud Computing and the benefits it provides.</a:t>
            </a:r>
            <a:endParaRPr lang="pt-BR"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792F7C-5F03-4F90-8B19-346254735DB1}"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70907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At this </a:t>
            </a:r>
            <a:r>
              <a:rPr lang="pt-BR" dirty="0" err="1" smtClean="0"/>
              <a:t>moment</a:t>
            </a:r>
            <a:r>
              <a:rPr lang="pt-BR" dirty="0" smtClean="0"/>
              <a:t> it should be </a:t>
            </a:r>
            <a:r>
              <a:rPr lang="pt-BR" dirty="0" err="1" smtClean="0"/>
              <a:t>clear</a:t>
            </a:r>
            <a:r>
              <a:rPr lang="pt-BR" dirty="0" smtClean="0"/>
              <a:t> </a:t>
            </a:r>
            <a:r>
              <a:rPr lang="pt-BR" dirty="0" err="1" smtClean="0"/>
              <a:t>What</a:t>
            </a:r>
            <a:r>
              <a:rPr lang="pt-BR" dirty="0" smtClean="0"/>
              <a:t> </a:t>
            </a:r>
            <a:r>
              <a:rPr lang="pt-BR" dirty="0" err="1" smtClean="0"/>
              <a:t>is</a:t>
            </a:r>
            <a:r>
              <a:rPr lang="pt-BR" dirty="0" smtClean="0"/>
              <a:t> Azure and Cloud,</a:t>
            </a:r>
            <a:r>
              <a:rPr lang="pt-BR" baseline="0" dirty="0" smtClean="0"/>
              <a:t> </a:t>
            </a:r>
            <a:r>
              <a:rPr lang="pt-BR" baseline="0" dirty="0" err="1" smtClean="0"/>
              <a:t>but</a:t>
            </a:r>
            <a:r>
              <a:rPr lang="pt-BR" baseline="0" dirty="0" smtClean="0"/>
              <a:t> </a:t>
            </a:r>
            <a:r>
              <a:rPr lang="pt-BR" baseline="0" dirty="0" err="1" smtClean="0"/>
              <a:t>let´s</a:t>
            </a:r>
            <a:r>
              <a:rPr lang="pt-BR" baseline="0" dirty="0" smtClean="0"/>
              <a:t> </a:t>
            </a:r>
            <a:r>
              <a:rPr lang="pt-BR" baseline="0" dirty="0" err="1" smtClean="0"/>
              <a:t>review</a:t>
            </a:r>
            <a:r>
              <a:rPr lang="pt-BR" baseline="0" dirty="0" smtClean="0"/>
              <a:t>.</a:t>
            </a:r>
            <a:endParaRPr lang="en-US"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28273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b="1" dirty="0" smtClean="0"/>
          </a:p>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smtClean="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285635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Cloud Computing represent your have IT - </a:t>
            </a:r>
            <a:r>
              <a:rPr lang="en-US" sz="900" dirty="0" smtClean="0">
                <a:solidFill>
                  <a:schemeClr val="bg1"/>
                </a:solidFill>
                <a:latin typeface="Arial" panose="020B0604020202020204" pitchFamily="34" charset="0"/>
                <a:cs typeface="Arial" panose="020B0604020202020204" pitchFamily="34" charset="0"/>
              </a:rPr>
              <a:t>Flexible and Dynamic.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latin typeface="Arial" panose="020B0604020202020204" pitchFamily="34" charset="0"/>
                <a:cs typeface="Arial" panose="020B0604020202020204" pitchFamily="34" charset="0"/>
              </a:rPr>
              <a:t>Treat your</a:t>
            </a:r>
            <a:r>
              <a:rPr lang="en-US" sz="900" baseline="0" dirty="0" smtClean="0">
                <a:solidFill>
                  <a:schemeClr val="bg1"/>
                </a:solidFill>
                <a:latin typeface="Arial" panose="020B0604020202020204" pitchFamily="34" charset="0"/>
                <a:cs typeface="Arial" panose="020B0604020202020204" pitchFamily="34" charset="0"/>
              </a:rPr>
              <a:t> IT as a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latin typeface="Arial" panose="020B0604020202020204" pitchFamily="34" charset="0"/>
                <a:cs typeface="Arial" panose="020B0604020202020204" pitchFamily="34" charset="0"/>
              </a:rPr>
              <a:t>Some of the benefits will be: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latin typeface="Arial" panose="020B0604020202020204" pitchFamily="34" charset="0"/>
              <a:cs typeface="Arial" panose="020B0604020202020204"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smtClean="0">
                <a:gradFill>
                  <a:gsLst>
                    <a:gs pos="0">
                      <a:srgbClr val="FFFFFF"/>
                    </a:gs>
                    <a:gs pos="100000">
                      <a:srgbClr val="FFFFFF"/>
                    </a:gs>
                  </a:gsLst>
                  <a:lin ang="5400000" scaled="0"/>
                </a:gradFill>
                <a:ea typeface="Segoe UI" pitchFamily="34" charset="0"/>
                <a:cs typeface="Segoe UI" pitchFamily="34" charset="0"/>
              </a:rPr>
              <a:t>Elasticity</a:t>
            </a: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smtClean="0">
                <a:gradFill>
                  <a:gsLst>
                    <a:gs pos="0">
                      <a:srgbClr val="FFFFFF"/>
                    </a:gs>
                    <a:gs pos="100000">
                      <a:srgbClr val="FFFFFF"/>
                    </a:gs>
                  </a:gsLst>
                  <a:lin ang="5400000" scaled="0"/>
                </a:gradFill>
                <a:ea typeface="Segoe UI" pitchFamily="34" charset="0"/>
                <a:cs typeface="Segoe UI" pitchFamily="34" charset="0"/>
              </a:rPr>
              <a:t>self</a:t>
            </a:r>
            <a:br>
              <a:rPr lang="en-US" sz="900" spc="-51" dirty="0" smtClean="0">
                <a:gradFill>
                  <a:gsLst>
                    <a:gs pos="0">
                      <a:srgbClr val="FFFFFF"/>
                    </a:gs>
                    <a:gs pos="100000">
                      <a:srgbClr val="FFFFFF"/>
                    </a:gs>
                  </a:gsLst>
                  <a:lin ang="5400000" scaled="0"/>
                </a:gradFill>
                <a:ea typeface="Segoe UI" pitchFamily="34" charset="0"/>
                <a:cs typeface="Segoe UI" pitchFamily="34" charset="0"/>
              </a:rPr>
            </a:br>
            <a:r>
              <a:rPr lang="en-US" sz="900" spc="-51" dirty="0" smtClean="0">
                <a:gradFill>
                  <a:gsLst>
                    <a:gs pos="0">
                      <a:srgbClr val="FFFFFF"/>
                    </a:gs>
                    <a:gs pos="100000">
                      <a:srgbClr val="FFFFFF"/>
                    </a:gs>
                  </a:gsLst>
                  <a:lin ang="5400000" scaled="0"/>
                </a:gradFill>
                <a:ea typeface="Segoe UI" pitchFamily="34" charset="0"/>
                <a:cs typeface="Segoe UI" pitchFamily="34" charset="0"/>
              </a:rPr>
              <a:t>service</a:t>
            </a: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sz="900" spc="-51" dirty="0" smtClean="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dirty="0" smtClean="0"/>
          </a:p>
          <a:p>
            <a:endParaRPr lang="pt-BR" dirty="0"/>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E7A400-D4E4-474C-903B-C4D8645810E1}"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323239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 values does Cloud Computing represent for the Business?</a:t>
            </a:r>
          </a:p>
          <a:p>
            <a:endParaRPr lang="en-US" dirty="0" smtClean="0"/>
          </a:p>
          <a:p>
            <a:pPr marL="171450" indent="-171450">
              <a:buFont typeface="Arial" panose="020B0604020202020204" pitchFamily="34" charset="0"/>
              <a:buChar char="•"/>
            </a:pPr>
            <a:r>
              <a:rPr lang="en-US" sz="900" b="1" kern="1200" dirty="0" smtClean="0">
                <a:solidFill>
                  <a:srgbClr val="678DC5"/>
                </a:solidFill>
                <a:latin typeface="Segoe UI Light" pitchFamily="34" charset="0"/>
                <a:ea typeface="+mn-ea"/>
                <a:cs typeface="+mn-cs"/>
              </a:rPr>
              <a:t>Manage Costs </a:t>
            </a:r>
            <a:r>
              <a:rPr lang="en-US" sz="900" kern="1200" dirty="0" smtClean="0">
                <a:solidFill>
                  <a:srgbClr val="678DC5"/>
                </a:solidFill>
                <a:latin typeface="Segoe UI Light" pitchFamily="34" charset="0"/>
                <a:ea typeface="+mn-ea"/>
                <a:cs typeface="+mn-cs"/>
              </a:rPr>
              <a:t>more efficient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kern="1200" dirty="0" err="1" smtClean="0">
                <a:solidFill>
                  <a:srgbClr val="678DC5"/>
                </a:solidFill>
                <a:latin typeface="Segoe UI Light" pitchFamily="34" charset="0"/>
                <a:ea typeface="+mn-ea"/>
                <a:cs typeface="+mn-cs"/>
              </a:rPr>
              <a:t>Allows</a:t>
            </a:r>
            <a:r>
              <a:rPr lang="pt-BR" sz="900" b="1" kern="1200" baseline="0" dirty="0" smtClean="0">
                <a:solidFill>
                  <a:srgbClr val="678DC5"/>
                </a:solidFill>
                <a:latin typeface="Segoe UI Light" pitchFamily="34" charset="0"/>
                <a:ea typeface="+mn-ea"/>
                <a:cs typeface="+mn-cs"/>
              </a:rPr>
              <a:t> your </a:t>
            </a:r>
            <a:r>
              <a:rPr lang="pt-BR" sz="900" b="1" kern="1200" baseline="0" dirty="0" err="1" smtClean="0">
                <a:solidFill>
                  <a:srgbClr val="678DC5"/>
                </a:solidFill>
                <a:latin typeface="Segoe UI Light" pitchFamily="34" charset="0"/>
                <a:ea typeface="+mn-ea"/>
                <a:cs typeface="+mn-cs"/>
              </a:rPr>
              <a:t>company</a:t>
            </a:r>
            <a:r>
              <a:rPr lang="pt-BR" sz="900" b="1" kern="1200" baseline="0" dirty="0" smtClean="0">
                <a:solidFill>
                  <a:srgbClr val="678DC5"/>
                </a:solidFill>
                <a:latin typeface="Segoe UI Light" pitchFamily="34" charset="0"/>
                <a:ea typeface="+mn-ea"/>
                <a:cs typeface="+mn-cs"/>
              </a:rPr>
              <a:t> </a:t>
            </a:r>
            <a:r>
              <a:rPr lang="pt-BR" sz="900" b="1" kern="1200" baseline="0" dirty="0" err="1" smtClean="0">
                <a:solidFill>
                  <a:srgbClr val="678DC5"/>
                </a:solidFill>
                <a:latin typeface="Segoe UI Light" pitchFamily="34" charset="0"/>
                <a:ea typeface="+mn-ea"/>
                <a:cs typeface="+mn-cs"/>
              </a:rPr>
              <a:t>to</a:t>
            </a:r>
            <a:r>
              <a:rPr lang="pt-BR" sz="900" b="1" kern="1200" baseline="0" dirty="0" smtClean="0">
                <a:solidFill>
                  <a:srgbClr val="678DC5"/>
                </a:solidFill>
                <a:latin typeface="Segoe UI Light" pitchFamily="34" charset="0"/>
                <a:ea typeface="+mn-ea"/>
                <a:cs typeface="+mn-cs"/>
              </a:rPr>
              <a:t> </a:t>
            </a:r>
            <a:r>
              <a:rPr lang="pt-BR" sz="900" b="1" kern="1200" baseline="0" dirty="0" err="1" smtClean="0">
                <a:solidFill>
                  <a:srgbClr val="678DC5"/>
                </a:solidFill>
                <a:latin typeface="Segoe UI Light" pitchFamily="34" charset="0"/>
                <a:ea typeface="+mn-ea"/>
                <a:cs typeface="+mn-cs"/>
              </a:rPr>
              <a:t>f</a:t>
            </a:r>
            <a:r>
              <a:rPr lang="pt-BR" sz="900" b="1" kern="1200" dirty="0" err="1" smtClean="0">
                <a:solidFill>
                  <a:srgbClr val="678DC5"/>
                </a:solidFill>
                <a:latin typeface="Segoe UI Light" pitchFamily="34" charset="0"/>
                <a:ea typeface="+mn-ea"/>
                <a:cs typeface="+mn-cs"/>
              </a:rPr>
              <a:t>ocus</a:t>
            </a:r>
            <a:r>
              <a:rPr lang="pt-BR" sz="900" b="1" kern="1200" dirty="0" smtClean="0">
                <a:solidFill>
                  <a:srgbClr val="678DC5"/>
                </a:solidFill>
                <a:latin typeface="Segoe UI Light" pitchFamily="34" charset="0"/>
                <a:ea typeface="+mn-ea"/>
                <a:cs typeface="+mn-cs"/>
              </a:rPr>
              <a:t> </a:t>
            </a:r>
            <a:r>
              <a:rPr lang="pt-BR" sz="900" kern="1200" dirty="0" smtClean="0">
                <a:solidFill>
                  <a:srgbClr val="678DC5"/>
                </a:solidFill>
                <a:latin typeface="Segoe UI Light" pitchFamily="34" charset="0"/>
                <a:ea typeface="+mn-ea"/>
                <a:cs typeface="+mn-cs"/>
              </a:rPr>
              <a:t> </a:t>
            </a:r>
            <a:r>
              <a:rPr lang="pt-BR" sz="900" kern="1200" dirty="0" err="1" smtClean="0">
                <a:solidFill>
                  <a:srgbClr val="678DC5"/>
                </a:solidFill>
                <a:latin typeface="Segoe UI Light" pitchFamily="34" charset="0"/>
                <a:ea typeface="+mn-ea"/>
                <a:cs typeface="+mn-cs"/>
              </a:rPr>
              <a:t>on</a:t>
            </a:r>
            <a:r>
              <a:rPr lang="pt-BR" sz="900" kern="1200" dirty="0" smtClean="0">
                <a:solidFill>
                  <a:srgbClr val="678DC5"/>
                </a:solidFill>
                <a:latin typeface="Segoe UI Light" pitchFamily="34" charset="0"/>
                <a:ea typeface="+mn-ea"/>
                <a:cs typeface="+mn-cs"/>
              </a:rPr>
              <a:t> </a:t>
            </a:r>
            <a:r>
              <a:rPr lang="pt-BR" sz="900" kern="1200" dirty="0" err="1" smtClean="0">
                <a:solidFill>
                  <a:srgbClr val="678DC5"/>
                </a:solidFill>
                <a:latin typeface="Segoe UI Light" pitchFamily="34" charset="0"/>
                <a:ea typeface="+mn-ea"/>
                <a:cs typeface="+mn-cs"/>
              </a:rPr>
              <a:t>the</a:t>
            </a:r>
            <a:r>
              <a:rPr lang="pt-BR" sz="900" kern="1200" dirty="0" smtClean="0">
                <a:solidFill>
                  <a:srgbClr val="678DC5"/>
                </a:solidFill>
                <a:latin typeface="Segoe UI Light" pitchFamily="34" charset="0"/>
                <a:ea typeface="+mn-ea"/>
                <a:cs typeface="+mn-cs"/>
              </a:rPr>
              <a:t> core business</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rgbClr val="678DC5"/>
                </a:solidFill>
                <a:latin typeface="Segoe UI Light" pitchFamily="34" charset="0"/>
                <a:ea typeface="+mn-ea"/>
                <a:cs typeface="+mn-cs"/>
              </a:rPr>
              <a:t>Higher </a:t>
            </a:r>
            <a:r>
              <a:rPr lang="en-US" sz="900" b="1" kern="1200" dirty="0" smtClean="0">
                <a:solidFill>
                  <a:srgbClr val="678DC5"/>
                </a:solidFill>
                <a:latin typeface="Segoe UI Light" pitchFamily="34" charset="0"/>
                <a:ea typeface="+mn-ea"/>
                <a:cs typeface="+mn-cs"/>
              </a:rPr>
              <a:t>agility</a:t>
            </a:r>
            <a:endParaRPr lang="en-US" sz="900" kern="1200" dirty="0" smtClean="0">
              <a:solidFill>
                <a:srgbClr val="678DC5"/>
              </a:solidFill>
              <a:latin typeface="Segoe UI Light" pitchFamily="34" charset="0"/>
              <a:ea typeface="+mn-ea"/>
              <a:cs typeface="+mn-cs"/>
            </a:endParaRPr>
          </a:p>
          <a:p>
            <a:endParaRPr lang="en-US" sz="900" kern="1200" dirty="0">
              <a:solidFill>
                <a:srgbClr val="678DC5"/>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21D425-8993-4120-AE65-4743E6205800}" type="datetime1">
              <a:rPr lang="en-US" smtClean="0"/>
              <a:t>3/8/2016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384987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 Overview for TDM (Briefly features introduction) </a:t>
            </a:r>
            <a:endParaRPr lang="en-US" sz="1200" b="1" i="0" u="none" strike="noStrike" kern="1200" baseline="0" dirty="0" smtClean="0">
              <a:solidFill>
                <a:schemeClr val="tx1"/>
              </a:solidFill>
              <a:effectLst/>
              <a:latin typeface="+mn-lt"/>
              <a:ea typeface="+mn-ea"/>
              <a:cs typeface="+mn-cs"/>
            </a:endParaRPr>
          </a:p>
          <a:p>
            <a:endParaRPr lang="en-US" b="1" dirty="0" smtClean="0"/>
          </a:p>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582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2231"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515116"/>
      </p:ext>
    </p:extLst>
  </p:cSld>
  <p:clrMapOvr>
    <a:masterClrMapping/>
  </p:clrMapOvr>
  <p:transition spd="slow">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116931433"/>
      </p:ext>
    </p:extLst>
  </p:cSld>
  <p:clrMapOvr>
    <a:masterClrMapping/>
  </p:clrMapOvr>
  <p:transition spd="slow">
    <p:push dir="u"/>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8810" y="-25399"/>
            <a:ext cx="12207634" cy="6883400"/>
          </a:xfrm>
          <a:prstGeom prst="rect">
            <a:avLst/>
          </a:prstGeom>
        </p:spPr>
      </p:pic>
      <p:sp>
        <p:nvSpPr>
          <p:cNvPr id="4" name="Rectangle 3"/>
          <p:cNvSpPr/>
          <p:nvPr userDrawn="1"/>
        </p:nvSpPr>
        <p:spPr bwMode="auto">
          <a:xfrm>
            <a:off x="3011895" y="4575605"/>
            <a:ext cx="9266554" cy="2324089"/>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73827"/>
            <a:ext cx="3057993" cy="23258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3948219"/>
            <a:ext cx="8373759"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7" name="Text Placeholder 8"/>
          <p:cNvSpPr>
            <a:spLocks noGrp="1"/>
          </p:cNvSpPr>
          <p:nvPr>
            <p:ph type="body" sz="quarter" idx="11" hasCustomPrompt="1"/>
          </p:nvPr>
        </p:nvSpPr>
        <p:spPr>
          <a:xfrm>
            <a:off x="3448981" y="5388898"/>
            <a:ext cx="5562465" cy="443070"/>
          </a:xfrm>
        </p:spPr>
        <p:txBody>
          <a:bodyPr/>
          <a:lstStyle>
            <a:lvl1pPr marL="0" indent="0">
              <a:buNone/>
              <a:defRPr spc="-100" baseline="0">
                <a:solidFill>
                  <a:srgbClr val="FFFFFF"/>
                </a:solidFill>
                <a:latin typeface="Segoe UI Light"/>
                <a:cs typeface="Segoe UI Light"/>
              </a:defRPr>
            </a:lvl1pPr>
          </a:lstStyle>
          <a:p>
            <a:pPr lvl="0"/>
            <a:r>
              <a:rPr lang="en-US" dirty="0" smtClean="0"/>
              <a:t>Speaker Title | Date</a:t>
            </a:r>
            <a:endParaRPr lang="en-US" dirty="0"/>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29" y="4723531"/>
            <a:ext cx="2909105" cy="1013228"/>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9401" y="4573828"/>
            <a:ext cx="2477199" cy="842199"/>
          </a:xfrm>
          <a:prstGeom prst="rect">
            <a:avLst/>
          </a:prstGeom>
        </p:spPr>
      </p:pic>
    </p:spTree>
    <p:extLst>
      <p:ext uri="{BB962C8B-B14F-4D97-AF65-F5344CB8AC3E}">
        <p14:creationId xmlns:p14="http://schemas.microsoft.com/office/powerpoint/2010/main" val="2999199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207232" cy="6899692"/>
          </a:xfrm>
          <a:prstGeom prst="rect">
            <a:avLst/>
          </a:prstGeom>
        </p:spPr>
      </p:pic>
      <p:sp>
        <p:nvSpPr>
          <p:cNvPr id="4" name="Rectangle 3"/>
          <p:cNvSpPr/>
          <p:nvPr userDrawn="1"/>
        </p:nvSpPr>
        <p:spPr bwMode="auto">
          <a:xfrm>
            <a:off x="3" y="4575605"/>
            <a:ext cx="9151580" cy="2324089"/>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388912" y="4626103"/>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smtClean="0"/>
              <a:t>Click to edit Master text styles</a:t>
            </a:r>
          </a:p>
        </p:txBody>
      </p:sp>
      <p:sp>
        <p:nvSpPr>
          <p:cNvPr id="6" name="Text Placeholder 8"/>
          <p:cNvSpPr>
            <a:spLocks noGrp="1"/>
          </p:cNvSpPr>
          <p:nvPr>
            <p:ph type="body" sz="quarter" idx="11" hasCustomPrompt="1"/>
          </p:nvPr>
        </p:nvSpPr>
        <p:spPr>
          <a:xfrm>
            <a:off x="396348" y="6053328"/>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smtClean="0"/>
              <a:t>Speaker Title | Date</a:t>
            </a:r>
            <a:endParaRPr lang="en-US" dirty="0"/>
          </a:p>
        </p:txBody>
      </p:sp>
      <p:sp>
        <p:nvSpPr>
          <p:cNvPr id="7" name="Rectangle 6"/>
          <p:cNvSpPr/>
          <p:nvPr userDrawn="1"/>
        </p:nvSpPr>
        <p:spPr bwMode="auto">
          <a:xfrm>
            <a:off x="9147416" y="4573827"/>
            <a:ext cx="3056800" cy="23258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81452" y="4682580"/>
            <a:ext cx="2825839" cy="880021"/>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151579" y="4653678"/>
            <a:ext cx="2477199" cy="842199"/>
          </a:xfrm>
          <a:prstGeom prst="rect">
            <a:avLst/>
          </a:prstGeom>
        </p:spPr>
      </p:pic>
    </p:spTree>
    <p:extLst>
      <p:ext uri="{BB962C8B-B14F-4D97-AF65-F5344CB8AC3E}">
        <p14:creationId xmlns:p14="http://schemas.microsoft.com/office/powerpoint/2010/main" val="27905444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78449" cy="6899692"/>
          </a:xfrm>
          <a:prstGeom prst="rect">
            <a:avLst/>
          </a:prstGeom>
        </p:spPr>
      </p:pic>
      <p:sp>
        <p:nvSpPr>
          <p:cNvPr id="4" name="Rectangle 3"/>
          <p:cNvSpPr/>
          <p:nvPr userDrawn="1"/>
        </p:nvSpPr>
        <p:spPr bwMode="auto">
          <a:xfrm>
            <a:off x="3011895" y="4548379"/>
            <a:ext cx="9266554" cy="2324089"/>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46601"/>
            <a:ext cx="3057993" cy="2325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4648591"/>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smtClean="0"/>
              <a:t>Click to edit Master text styles</a:t>
            </a:r>
          </a:p>
        </p:txBody>
      </p:sp>
      <p:sp>
        <p:nvSpPr>
          <p:cNvPr id="7" name="Text Placeholder 8"/>
          <p:cNvSpPr>
            <a:spLocks noGrp="1"/>
          </p:cNvSpPr>
          <p:nvPr>
            <p:ph type="body" sz="quarter" idx="11" hasCustomPrompt="1"/>
          </p:nvPr>
        </p:nvSpPr>
        <p:spPr>
          <a:xfrm>
            <a:off x="3448981" y="6089269"/>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smtClean="0"/>
              <a:t>Speaker Title | Date</a:t>
            </a:r>
            <a:endParaRPr lang="en-US" dirty="0"/>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723532"/>
            <a:ext cx="2909105" cy="940669"/>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2598" y="4648591"/>
            <a:ext cx="2477199" cy="842199"/>
          </a:xfrm>
          <a:prstGeom prst="rect">
            <a:avLst/>
          </a:prstGeom>
        </p:spPr>
      </p:pic>
    </p:spTree>
    <p:extLst>
      <p:ext uri="{BB962C8B-B14F-4D97-AF65-F5344CB8AC3E}">
        <p14:creationId xmlns:p14="http://schemas.microsoft.com/office/powerpoint/2010/main" val="169164601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5524" y="1"/>
            <a:ext cx="5308692" cy="4595091"/>
          </a:xfrm>
          <a:prstGeom prst="rect">
            <a:avLst/>
          </a:prstGeom>
        </p:spPr>
      </p:pic>
      <p:sp>
        <p:nvSpPr>
          <p:cNvPr id="5" name="Text Placeholder 5"/>
          <p:cNvSpPr>
            <a:spLocks noGrp="1"/>
          </p:cNvSpPr>
          <p:nvPr>
            <p:ph type="body" sz="quarter" idx="10"/>
          </p:nvPr>
        </p:nvSpPr>
        <p:spPr>
          <a:xfrm>
            <a:off x="387250" y="2531252"/>
            <a:ext cx="5265388"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6" name="Text Placeholder 8"/>
          <p:cNvSpPr>
            <a:spLocks noGrp="1"/>
          </p:cNvSpPr>
          <p:nvPr>
            <p:ph type="body" sz="quarter" idx="11" hasCustomPrompt="1"/>
          </p:nvPr>
        </p:nvSpPr>
        <p:spPr>
          <a:xfrm>
            <a:off x="387250" y="3971929"/>
            <a:ext cx="5276676" cy="455404"/>
          </a:xfrm>
        </p:spPr>
        <p:txBody>
          <a:bodyPr/>
          <a:lstStyle>
            <a:lvl1pPr marL="0" indent="0">
              <a:buNone/>
              <a:defRPr sz="3698" spc="-100" baseline="0">
                <a:solidFill>
                  <a:srgbClr val="FFFFFF"/>
                </a:solidFill>
                <a:latin typeface="Segoe UI Light"/>
                <a:cs typeface="Segoe UI Light"/>
              </a:defRPr>
            </a:lvl1pPr>
          </a:lstStyle>
          <a:p>
            <a:pPr lvl="0"/>
            <a:r>
              <a:rPr lang="en-US" dirty="0" smtClean="0"/>
              <a:t>Speaker Title | Date</a:t>
            </a:r>
            <a:endParaRPr lang="en-US" dirty="0"/>
          </a:p>
        </p:txBody>
      </p:sp>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5534" y="4691536"/>
            <a:ext cx="2477199" cy="842199"/>
          </a:xfrm>
          <a:prstGeom prst="rect">
            <a:avLst/>
          </a:prstGeom>
        </p:spPr>
      </p:pic>
    </p:spTree>
    <p:extLst>
      <p:ext uri="{BB962C8B-B14F-4D97-AF65-F5344CB8AC3E}">
        <p14:creationId xmlns:p14="http://schemas.microsoft.com/office/powerpoint/2010/main" val="83332650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387251" y="5638637"/>
            <a:ext cx="11435488" cy="738471"/>
          </a:xfrm>
          <a:prstGeom prst="rect">
            <a:avLst/>
          </a:prstGeom>
          <a:noFill/>
        </p:spPr>
        <p:txBody>
          <a:bodyPr wrap="square" lIns="0" tIns="60919" rIns="0" bIns="60919" rtlCol="0">
            <a:spAutoFit/>
          </a:bodyPr>
          <a:lstStyle/>
          <a:p>
            <a:pPr defTabSz="1218377">
              <a:lnSpc>
                <a:spcPts val="1200"/>
              </a:lnSpc>
            </a:pPr>
            <a:r>
              <a:rPr lang="en-US" sz="90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387250" y="2946027"/>
            <a:ext cx="7513637" cy="443070"/>
          </a:xfrm>
        </p:spPr>
        <p:txBody>
          <a:bodyPr/>
          <a:lstStyle>
            <a:lvl1pPr marL="0" indent="0">
              <a:buNone/>
              <a:defRPr spc="-100" baseline="0">
                <a:solidFill>
                  <a:schemeClr val="bg1"/>
                </a:solidFill>
                <a:latin typeface="Segoe UI Light"/>
                <a:cs typeface="Segoe UI Light"/>
              </a:defRPr>
            </a:lvl1pPr>
          </a:lstStyle>
          <a:p>
            <a:pPr lvl="0"/>
            <a:r>
              <a:rPr lang="en-US" dirty="0" smtClean="0"/>
              <a:t>Subhead</a:t>
            </a:r>
            <a:endParaRPr lang="en-US" dirty="0"/>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104" y="169884"/>
            <a:ext cx="3246044" cy="1023917"/>
          </a:xfrm>
          <a:prstGeom prst="rect">
            <a:avLst/>
          </a:prstGeom>
          <a:noFill/>
        </p:spPr>
      </p:pic>
      <p:sp>
        <p:nvSpPr>
          <p:cNvPr id="8" name="TextBox 7"/>
          <p:cNvSpPr txBox="1"/>
          <p:nvPr userDrawn="1"/>
        </p:nvSpPr>
        <p:spPr>
          <a:xfrm>
            <a:off x="387251" y="2006601"/>
            <a:ext cx="3142670" cy="815480"/>
          </a:xfrm>
          <a:prstGeom prst="rect">
            <a:avLst/>
          </a:prstGeom>
          <a:noFill/>
        </p:spPr>
        <p:txBody>
          <a:bodyPr wrap="none" lIns="0" tIns="0" rIns="0" bIns="0" rtlCol="0">
            <a:spAutoFit/>
          </a:bodyPr>
          <a:lstStyle/>
          <a:p>
            <a:pPr defTabSz="1218377"/>
            <a:r>
              <a:rPr lang="en-US" sz="5297" dirty="0" smtClean="0">
                <a:solidFill>
                  <a:srgbClr val="969696"/>
                </a:solidFill>
                <a:latin typeface="Segoe UI Light" pitchFamily="34" charset="0"/>
              </a:rPr>
              <a:t>Thank you!</a:t>
            </a:r>
            <a:endParaRPr lang="en-US" sz="5297" dirty="0">
              <a:solidFill>
                <a:srgbClr val="969696"/>
              </a:solidFill>
              <a:latin typeface="Segoe UI Light" pitchFamily="34" charset="0"/>
            </a:endParaRPr>
          </a:p>
        </p:txBody>
      </p:sp>
      <p:pic>
        <p:nvPicPr>
          <p:cNvPr id="7" name="Picture 6" hidden="1"/>
          <p:cNvPicPr>
            <a:picLocks noChangeAspect="1"/>
          </p:cNvPicPr>
          <p:nvPr userDrawn="1"/>
        </p:nvPicPr>
        <p:blipFill rotWithShape="1">
          <a:blip r:embed="rId3"/>
          <a:srcRect t="-100000" b="-50000"/>
          <a:stretch/>
        </p:blipFill>
        <p:spPr>
          <a:xfrm>
            <a:off x="212104" y="169884"/>
            <a:ext cx="3305602" cy="883403"/>
          </a:xfrm>
          <a:prstGeom prst="rect">
            <a:avLst/>
          </a:prstGeom>
          <a:solidFill>
            <a:schemeClr val="bg1"/>
          </a:solidFill>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104" y="241533"/>
            <a:ext cx="3658083" cy="1828381"/>
          </a:xfrm>
          <a:prstGeom prst="rect">
            <a:avLst/>
          </a:prstGeom>
        </p:spPr>
      </p:pic>
    </p:spTree>
    <p:extLst>
      <p:ext uri="{BB962C8B-B14F-4D97-AF65-F5344CB8AC3E}">
        <p14:creationId xmlns:p14="http://schemas.microsoft.com/office/powerpoint/2010/main" val="1689490940"/>
      </p:ext>
    </p:extLst>
  </p:cSld>
  <p:clrMapOvr>
    <a:masterClrMapping/>
  </p:clrMapOvr>
  <p:transition>
    <p:fade/>
  </p:transition>
  <p:timing>
    <p:tnLst>
      <p:par>
        <p:cTn id="1" dur="indefinite" restart="never" nodeType="tmRoot"/>
      </p:par>
    </p:tnLst>
  </p:timing>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757131"/>
          </a:xfrm>
        </p:spPr>
        <p:txBody>
          <a:bodyPr/>
          <a:lstStyle>
            <a:lvl1pPr>
              <a:defRPr sz="54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854080"/>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302" indent="-4030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11" indent="-3459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08" indent="-3363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3800248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88"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5" tIns="45654" rIns="91305" bIns="45654" numCol="1" spcCol="0" rtlCol="0" anchor="ctr" anchorCtr="0" compatLnSpc="1">
            <a:prstTxWarp prst="textNoShape">
              <a:avLst/>
            </a:prstTxWarp>
          </a:bodyPr>
          <a:lstStyle/>
          <a:p>
            <a:pPr algn="ctr" defTabSz="912750" fontAlgn="base">
              <a:spcBef>
                <a:spcPct val="0"/>
              </a:spcBef>
              <a:spcAft>
                <a:spcPct val="0"/>
              </a:spcAft>
            </a:pPr>
            <a:endParaRPr lang="en-US" sz="216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08674" y="312651"/>
            <a:ext cx="11646957" cy="761491"/>
          </a:xfrm>
        </p:spPr>
        <p:txBody>
          <a:bodyPr/>
          <a:lstStyle>
            <a:lvl1pPr algn="l" defTabSz="913325" rtl="0" eaLnBrk="1" latinLnBrk="0" hangingPunct="1">
              <a:lnSpc>
                <a:spcPct val="90000"/>
              </a:lnSpc>
              <a:spcBef>
                <a:spcPct val="0"/>
              </a:spcBef>
              <a:buNone/>
              <a:defRPr lang="en-US" sz="54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14" y="3397173"/>
            <a:ext cx="6945313" cy="1282863"/>
          </a:xfrm>
        </p:spPr>
        <p:txBody>
          <a:bodyPr lIns="219277" tIns="219277" anchor="ctr" anchorCtr="0"/>
          <a:lstStyle>
            <a:lvl1pPr marL="574025" indent="-570851">
              <a:spcAft>
                <a:spcPts val="1200"/>
              </a:spcAft>
              <a:buNone/>
              <a:defRPr lang="en-US" sz="4415"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16"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25" rtl="0" eaLnBrk="1" latinLnBrk="0" hangingPunct="1">
              <a:lnSpc>
                <a:spcPct val="90000"/>
              </a:lnSpc>
              <a:spcBef>
                <a:spcPts val="0"/>
              </a:spcBef>
              <a:spcAft>
                <a:spcPts val="900"/>
              </a:spcAft>
              <a:buSzPct val="80000"/>
            </a:pPr>
            <a:r>
              <a:rPr lang="en-US" smtClean="0"/>
              <a:t>Click to edit Master text styles</a:t>
            </a:r>
          </a:p>
          <a:p>
            <a:pPr marL="3175" lvl="1" indent="0" algn="l" defTabSz="913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7" y="2133600"/>
            <a:ext cx="18650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7" tIns="41104" rIns="82207" bIns="41104" numCol="1" anchor="t" anchorCtr="0" compatLnSpc="1">
            <a:prstTxWarp prst="textNoShape">
              <a:avLst/>
            </a:prstTxWarp>
          </a:bodyPr>
          <a:lstStyle/>
          <a:p>
            <a:pPr defTabSz="1217606"/>
            <a:endParaRPr lang="en-US" sz="1583">
              <a:solidFill>
                <a:srgbClr val="292929"/>
              </a:solidFill>
            </a:endParaRPr>
          </a:p>
        </p:txBody>
      </p:sp>
    </p:spTree>
    <p:extLst>
      <p:ext uri="{BB962C8B-B14F-4D97-AF65-F5344CB8AC3E}">
        <p14:creationId xmlns:p14="http://schemas.microsoft.com/office/powerpoint/2010/main" val="3732522731"/>
      </p:ext>
    </p:extLst>
  </p:cSld>
  <p:clrMapOvr>
    <a:masterClrMapping/>
  </p:clrMapOvr>
  <p:transition>
    <p:wipe dir="r"/>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768" y="312651"/>
            <a:ext cx="11149013" cy="60926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7" name="Text Placeholder 4"/>
          <p:cNvSpPr>
            <a:spLocks noGrp="1"/>
          </p:cNvSpPr>
          <p:nvPr>
            <p:ph type="body" sz="quarter" idx="10" hasCustomPrompt="1"/>
          </p:nvPr>
        </p:nvSpPr>
        <p:spPr>
          <a:xfrm>
            <a:off x="410767" y="1451223"/>
            <a:ext cx="11375995" cy="1034386"/>
          </a:xfrm>
        </p:spPr>
        <p:txBody>
          <a:bodyPr/>
          <a:lstStyle>
            <a:lvl1pPr marL="0" indent="0">
              <a:spcBef>
                <a:spcPts val="0"/>
              </a:spcBef>
              <a:spcAft>
                <a:spcPts val="900"/>
              </a:spcAft>
              <a:buNone/>
              <a:defRPr sz="4266" spc="-133" baseline="0">
                <a:latin typeface="Segoe UI Light"/>
                <a:cs typeface="Segoe UI Light"/>
              </a:defRPr>
            </a:lvl1pPr>
            <a:lvl2pPr marL="0" indent="0">
              <a:spcBef>
                <a:spcPts val="0"/>
              </a:spcBef>
              <a:spcAft>
                <a:spcPts val="400"/>
              </a:spcAft>
              <a:buNone/>
              <a:defRPr sz="3199" spc="-67" baseline="0">
                <a:latin typeface="Segoe UI Light"/>
                <a:cs typeface="Segoe UI Light"/>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 32pt</a:t>
            </a:r>
          </a:p>
          <a:p>
            <a:pPr lvl="1"/>
            <a:r>
              <a:rPr lang="en-US" dirty="0" smtClean="0"/>
              <a:t>Second level 24pt</a:t>
            </a:r>
          </a:p>
        </p:txBody>
      </p:sp>
    </p:spTree>
    <p:extLst>
      <p:ext uri="{BB962C8B-B14F-4D97-AF65-F5344CB8AC3E}">
        <p14:creationId xmlns:p14="http://schemas.microsoft.com/office/powerpoint/2010/main" val="23964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70" y="1187629"/>
            <a:ext cx="11152188" cy="2240229"/>
          </a:xfrm>
        </p:spPr>
        <p:txBody>
          <a:bodyPr>
            <a:spAutoFit/>
          </a:bodyPr>
          <a:lstStyle>
            <a:lvl1pPr marL="0" indent="0">
              <a:buNone/>
              <a:defRPr sz="3234">
                <a:gradFill>
                  <a:gsLst>
                    <a:gs pos="1250">
                      <a:schemeClr val="tx1"/>
                    </a:gs>
                    <a:gs pos="100000">
                      <a:schemeClr val="tx1"/>
                    </a:gs>
                  </a:gsLst>
                  <a:lin ang="5400000" scaled="0"/>
                </a:gradFill>
                <a:latin typeface="Consolas" pitchFamily="49" charset="0"/>
                <a:cs typeface="Consolas" pitchFamily="49" charset="0"/>
              </a:defRPr>
            </a:lvl1pPr>
            <a:lvl2pPr marL="339378" indent="0">
              <a:buNone/>
              <a:defRPr>
                <a:gradFill>
                  <a:gsLst>
                    <a:gs pos="1250">
                      <a:schemeClr val="tx1"/>
                    </a:gs>
                    <a:gs pos="100000">
                      <a:schemeClr val="tx1"/>
                    </a:gs>
                  </a:gsLst>
                  <a:lin ang="5400000" scaled="0"/>
                </a:gradFill>
                <a:latin typeface="Consolas" pitchFamily="49" charset="0"/>
                <a:cs typeface="Consolas" pitchFamily="49" charset="0"/>
              </a:defRPr>
            </a:lvl2pPr>
            <a:lvl3pPr marL="572508" indent="0">
              <a:buNone/>
              <a:defRPr>
                <a:gradFill>
                  <a:gsLst>
                    <a:gs pos="1250">
                      <a:schemeClr val="tx1"/>
                    </a:gs>
                    <a:gs pos="100000">
                      <a:schemeClr val="tx1"/>
                    </a:gs>
                  </a:gsLst>
                  <a:lin ang="5400000" scaled="0"/>
                </a:gradFill>
                <a:latin typeface="Consolas" pitchFamily="49" charset="0"/>
                <a:cs typeface="Consolas" pitchFamily="49" charset="0"/>
              </a:defRPr>
            </a:lvl3pPr>
            <a:lvl4pPr marL="797703" indent="0">
              <a:buNone/>
              <a:defRPr>
                <a:gradFill>
                  <a:gsLst>
                    <a:gs pos="1250">
                      <a:schemeClr val="tx1"/>
                    </a:gs>
                    <a:gs pos="100000">
                      <a:schemeClr val="tx1"/>
                    </a:gs>
                  </a:gsLst>
                  <a:lin ang="5400000" scaled="0"/>
                </a:gradFill>
                <a:latin typeface="Consolas" pitchFamily="49" charset="0"/>
                <a:cs typeface="Consolas" pitchFamily="49" charset="0"/>
              </a:defRPr>
            </a:lvl4pPr>
            <a:lvl5pPr marL="1029243"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35306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3257" y="6041363"/>
            <a:ext cx="911702" cy="365125"/>
          </a:xfrm>
          <a:prstGeom prst="rect">
            <a:avLst/>
          </a:prstGeom>
        </p:spPr>
        <p:txBody>
          <a:bodyPr/>
          <a:lstStyle/>
          <a:p>
            <a:fld id="{7E3AEC83-0485-4A96-A145-5EF591B50425}" type="datetimeFigureOut">
              <a:rPr lang="en-US" smtClean="0"/>
              <a:t>3/8/2016</a:t>
            </a:fld>
            <a:endParaRPr lang="en-US"/>
          </a:p>
        </p:txBody>
      </p:sp>
      <p:sp>
        <p:nvSpPr>
          <p:cNvPr id="3" name="Footer Placeholder 2"/>
          <p:cNvSpPr>
            <a:spLocks noGrp="1"/>
          </p:cNvSpPr>
          <p:nvPr>
            <p:ph type="ftr" sz="quarter" idx="11"/>
          </p:nvPr>
        </p:nvSpPr>
        <p:spPr>
          <a:xfrm>
            <a:off x="677158" y="6041363"/>
            <a:ext cx="629597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88426" y="6041363"/>
            <a:ext cx="683161" cy="365125"/>
          </a:xfrm>
          <a:prstGeom prst="rect">
            <a:avLst/>
          </a:prstGeom>
        </p:spPr>
        <p:txBody>
          <a:bodyPr/>
          <a:lstStyle/>
          <a:p>
            <a:fld id="{1CA4069F-CB06-4DDD-8F40-6C98F0E77046}" type="slidenum">
              <a:rPr lang="en-US" smtClean="0"/>
              <a:t>‹#›</a:t>
            </a:fld>
            <a:endParaRPr lang="en-US"/>
          </a:p>
        </p:txBody>
      </p:sp>
    </p:spTree>
    <p:extLst>
      <p:ext uri="{BB962C8B-B14F-4D97-AF65-F5344CB8AC3E}">
        <p14:creationId xmlns:p14="http://schemas.microsoft.com/office/powerpoint/2010/main" val="1946991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5"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5349198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2222799015"/>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3094965996"/>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0"/>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3" cy="3988784"/>
          </a:xfrm>
        </p:spPr>
        <p:txBody>
          <a:bodyPr/>
          <a:lstStyle>
            <a:lvl1pPr>
              <a:defRPr sz="7200"/>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1896903190"/>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60454656"/>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851776"/>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88825"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5530" cy="2438400"/>
          </a:xfrm>
          <a:solidFill>
            <a:schemeClr val="accent1">
              <a:alpha val="90000"/>
            </a:schemeClr>
          </a:solidFill>
        </p:spPr>
        <p:txBody>
          <a:bodyPr>
            <a:noAutofit/>
          </a:bodyPr>
          <a:lstStyle>
            <a:lvl1pPr>
              <a:lnSpc>
                <a:spcPct val="110000"/>
              </a:lnSpc>
              <a:defRPr sz="1866">
                <a:solidFill>
                  <a:schemeClr val="bg1"/>
                </a:solidFill>
                <a:latin typeface="+mn-lt"/>
                <a:cs typeface="Segoe UI Semibold"/>
              </a:defRPr>
            </a:lvl1pPr>
            <a:lvl2pPr>
              <a:lnSpc>
                <a:spcPct val="110000"/>
              </a:lnSpc>
              <a:defRPr sz="1866">
                <a:solidFill>
                  <a:schemeClr val="bg1"/>
                </a:solidFill>
                <a:latin typeface="+mn-lt"/>
                <a:cs typeface="Segoe UI Semibold"/>
              </a:defRPr>
            </a:lvl2pPr>
            <a:lvl3pPr>
              <a:lnSpc>
                <a:spcPct val="110000"/>
              </a:lnSpc>
              <a:defRPr sz="1866">
                <a:solidFill>
                  <a:schemeClr val="bg1"/>
                </a:solidFill>
                <a:latin typeface="+mn-lt"/>
                <a:cs typeface="Segoe UI Semibold"/>
              </a:defRPr>
            </a:lvl3pPr>
            <a:lvl4pPr>
              <a:lnSpc>
                <a:spcPct val="110000"/>
              </a:lnSpc>
              <a:defRPr sz="1866">
                <a:solidFill>
                  <a:schemeClr val="bg1"/>
                </a:solidFill>
                <a:latin typeface="+mn-lt"/>
                <a:cs typeface="Segoe UI Semibold"/>
              </a:defRPr>
            </a:lvl4pPr>
            <a:lvl5pPr>
              <a:lnSpc>
                <a:spcPct val="110000"/>
              </a:lnSpc>
              <a:defRPr sz="1866">
                <a:solidFill>
                  <a:schemeClr val="bg1"/>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icture Placeholder 2"/>
          <p:cNvSpPr>
            <a:spLocks noGrp="1"/>
          </p:cNvSpPr>
          <p:nvPr>
            <p:ph type="pic" sz="quarter" idx="19"/>
          </p:nvPr>
        </p:nvSpPr>
        <p:spPr>
          <a:xfrm>
            <a:off x="101574" y="24384"/>
            <a:ext cx="1523603" cy="559816"/>
          </a:xfrm>
        </p:spPr>
        <p:txBody>
          <a:bodyPr/>
          <a:lstStyle>
            <a:lvl1pPr>
              <a:defRPr>
                <a:solidFill>
                  <a:srgbClr val="000000"/>
                </a:solidFill>
              </a:defRPr>
            </a:lvl1pPr>
          </a:lstStyle>
          <a:p>
            <a:endParaRPr lang="en-US" dirty="0"/>
          </a:p>
        </p:txBody>
      </p:sp>
      <p:sp>
        <p:nvSpPr>
          <p:cNvPr id="6" name="TextBox 5"/>
          <p:cNvSpPr txBox="1"/>
          <p:nvPr userDrawn="1"/>
        </p:nvSpPr>
        <p:spPr>
          <a:xfrm>
            <a:off x="132509" y="5874210"/>
            <a:ext cx="11751596" cy="810478"/>
          </a:xfrm>
          <a:prstGeom prst="rect">
            <a:avLst/>
          </a:prstGeom>
          <a:noFill/>
        </p:spPr>
        <p:txBody>
          <a:bodyPr wrap="square" rtlCol="0">
            <a:spAutoFit/>
          </a:bodyPr>
          <a:lstStyle/>
          <a:p>
            <a:pPr defTabSz="609448">
              <a:lnSpc>
                <a:spcPts val="1413"/>
              </a:lnSpc>
            </a:pPr>
            <a:r>
              <a:rPr lang="en-US" sz="1066" dirty="0" smtClean="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6" dirty="0">
              <a:solidFill>
                <a:srgbClr val="FFFFFF"/>
              </a:solidFill>
            </a:endParaRPr>
          </a:p>
        </p:txBody>
      </p:sp>
    </p:spTree>
    <p:extLst>
      <p:ext uri="{BB962C8B-B14F-4D97-AF65-F5344CB8AC3E}">
        <p14:creationId xmlns:p14="http://schemas.microsoft.com/office/powerpoint/2010/main" val="4111537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73565"/>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121771"/>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219386"/>
      </p:ext>
    </p:extLst>
  </p:cSld>
  <p:clrMapOvr>
    <a:masterClrMapping/>
  </p:clrMapOvr>
  <p:transition spd="slow">
    <p:push dir="u"/>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64380"/>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74795"/>
      </p:ext>
    </p:extLst>
  </p:cSld>
  <p:clrMapOvr>
    <a:masterClrMapping/>
  </p:clrMapOvr>
  <p:transition spd="slow">
    <p:push dir="u"/>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124730"/>
      </p:ext>
    </p:extLst>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260473"/>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spd="slow">
    <p:push dir="u"/>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45881"/>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5"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507350" y="5756686"/>
              <a:ext cx="2003192" cy="45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userDrawn="1"/>
        </p:nvSpPr>
        <p:spPr bwMode="auto">
          <a:xfrm>
            <a:off x="3935586" y="5497200"/>
            <a:ext cx="2247500" cy="94171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5013" y="5638917"/>
            <a:ext cx="2138073" cy="691173"/>
          </a:xfrm>
          <a:prstGeom prst="rect">
            <a:avLst/>
          </a:prstGeom>
        </p:spPr>
      </p:pic>
    </p:spTree>
    <p:extLst>
      <p:ext uri="{BB962C8B-B14F-4D97-AF65-F5344CB8AC3E}">
        <p14:creationId xmlns:p14="http://schemas.microsoft.com/office/powerpoint/2010/main" val="3125708012"/>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2"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7"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11970"/>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2"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60379"/>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0"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95589"/>
      </p:ext>
    </p:extLst>
  </p:cSld>
  <p:clrMapOvr>
    <a:masterClrMapping/>
  </p:clrMapOvr>
  <p:transition spd="slow">
    <p:push dir="u"/>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2"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068427"/>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4" y="1447799"/>
            <a:ext cx="11149012" cy="1988237"/>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1"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rPr>
              <a:t>Customer Service &amp; Support</a:t>
            </a:r>
          </a:p>
        </p:txBody>
      </p:sp>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82401702"/>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2"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51734711"/>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4"/>
            <a:ext cx="5169589"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81" y="1108075"/>
            <a:ext cx="5550545"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224116"/>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2" y="1254126"/>
            <a:ext cx="5340154"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2186964"/>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0"/>
            <a:ext cx="5394959"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30" y="1447800"/>
            <a:ext cx="5394959"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00100798"/>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1"/>
            <a:ext cx="5394959"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30" y="1447801"/>
            <a:ext cx="5394959"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151710679"/>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4100488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0668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1"/>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4066"/>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0"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65639"/>
      </p:ext>
    </p:extLst>
  </p:cSld>
  <p:clrMapOvr>
    <a:masterClrMapping/>
  </p:clrMapOvr>
  <p:transition spd="slow">
    <p:push dir="u"/>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1" y="1"/>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5"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4" cy="2991588"/>
          </a:xfrm>
        </p:spPr>
        <p:txBody>
          <a:bodyPr/>
          <a:lstStyle>
            <a:lvl1pPr>
              <a:defRPr sz="7200"/>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2275236442"/>
      </p:ext>
    </p:extLst>
  </p:cSld>
  <p:clrMapOvr>
    <a:masterClrMapping/>
  </p:clrMapOvr>
  <p:transition spd="slow">
    <p:push dir="u"/>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2" cy="1988237"/>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7"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875942"/>
      </p:ext>
    </p:extLst>
  </p:cSld>
  <p:clrMapOvr>
    <a:masterClrMapping/>
  </p:clrMapOvr>
  <p:transition spd="slow">
    <p:push dir="u"/>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20" y="1447804"/>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785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804"/>
            <a:ext cx="1117309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973413" y="6292228"/>
            <a:ext cx="2894846"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endParaRPr lang="en-US">
              <a:solidFill>
                <a:srgbClr val="000000"/>
              </a:solidFill>
            </a:endParaRPr>
          </a:p>
        </p:txBody>
      </p:sp>
      <p:sp>
        <p:nvSpPr>
          <p:cNvPr id="7" name="Slide Number Placeholder 4"/>
          <p:cNvSpPr>
            <a:spLocks noGrp="1"/>
          </p:cNvSpPr>
          <p:nvPr>
            <p:ph type="sldNum" sz="quarter" idx="12"/>
          </p:nvPr>
        </p:nvSpPr>
        <p:spPr>
          <a:xfrm>
            <a:off x="518521" y="6292228"/>
            <a:ext cx="349158"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fld id="{DCE16EF1-29D9-4336-8066-5C8112E29F4F}" type="slidenum">
              <a:rPr lang="en-US" smtClean="0">
                <a:solidFill>
                  <a:srgbClr val="000000"/>
                </a:solidFill>
              </a:rPr>
              <a:pPr defTabSz="913408">
                <a:defRPr/>
              </a:pPr>
              <a:t>‹#›</a:t>
            </a:fld>
            <a:endParaRPr lang="en-US">
              <a:solidFill>
                <a:srgbClr val="000000"/>
              </a:solidFill>
            </a:endParaRPr>
          </a:p>
        </p:txBody>
      </p:sp>
    </p:spTree>
    <p:extLst>
      <p:ext uri="{BB962C8B-B14F-4D97-AF65-F5344CB8AC3E}">
        <p14:creationId xmlns:p14="http://schemas.microsoft.com/office/powerpoint/2010/main" val="8853660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smtClean="0"/>
              <a:t>Click to edit Master title style</a:t>
            </a:r>
            <a:endParaRPr lang="en-US" dirty="0"/>
          </a:p>
        </p:txBody>
      </p:sp>
    </p:spTree>
    <p:extLst>
      <p:ext uri="{BB962C8B-B14F-4D97-AF65-F5344CB8AC3E}">
        <p14:creationId xmlns:p14="http://schemas.microsoft.com/office/powerpoint/2010/main" val="3600933021"/>
      </p:ext>
    </p:extLst>
  </p:cSld>
  <p:clrMapOvr>
    <a:masterClrMapping/>
  </p:clrMapOvr>
  <p:transition spd="slow">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smtClean="0"/>
              <a:t>Click to edit Master title style</a:t>
            </a:r>
            <a:endParaRPr lang="en-US" dirty="0"/>
          </a:p>
        </p:txBody>
      </p:sp>
    </p:spTree>
    <p:extLst>
      <p:ext uri="{BB962C8B-B14F-4D97-AF65-F5344CB8AC3E}">
        <p14:creationId xmlns:p14="http://schemas.microsoft.com/office/powerpoint/2010/main" val="2988693918"/>
      </p:ext>
    </p:extLst>
  </p:cSld>
  <p:clrMapOvr>
    <a:masterClrMapping/>
  </p:clrMapOvr>
  <p:transition spd="slow">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1" y="228600"/>
            <a:ext cx="11579385"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1576" y="6586972"/>
            <a:ext cx="1015734" cy="219456"/>
          </a:xfrm>
          <a:prstGeom prst="rect">
            <a:avLst/>
          </a:prstGeom>
        </p:spPr>
        <p:txBody>
          <a:bodyPr/>
          <a:lstStyle/>
          <a:p>
            <a:pPr defTabSz="1211781"/>
            <a:fld id="{D8556E56-BCD3-4981-BA98-3AB9C4EF7216}" type="datetimeFigureOut">
              <a:rPr lang="en-US" smtClean="0">
                <a:solidFill>
                  <a:srgbClr val="292929"/>
                </a:solidFill>
              </a:rPr>
              <a:pPr defTabSz="1211781"/>
              <a:t>3/8/2016</a:t>
            </a:fld>
            <a:endParaRPr lang="en-US" dirty="0">
              <a:solidFill>
                <a:srgbClr val="292929"/>
              </a:solidFill>
            </a:endParaRPr>
          </a:p>
        </p:txBody>
      </p:sp>
      <p:sp>
        <p:nvSpPr>
          <p:cNvPr id="5" name="Footer Placeholder 4"/>
          <p:cNvSpPr>
            <a:spLocks noGrp="1"/>
          </p:cNvSpPr>
          <p:nvPr>
            <p:ph type="ftr" sz="quarter" idx="11"/>
          </p:nvPr>
        </p:nvSpPr>
        <p:spPr>
          <a:xfrm>
            <a:off x="1218883" y="6586972"/>
            <a:ext cx="9751060" cy="219456"/>
          </a:xfrm>
          <a:prstGeom prst="rect">
            <a:avLst/>
          </a:prstGeom>
        </p:spPr>
        <p:txBody>
          <a:bodyPr/>
          <a:lstStyle/>
          <a:p>
            <a:pPr defTabSz="1211781"/>
            <a:endParaRPr lang="en-US" dirty="0">
              <a:solidFill>
                <a:srgbClr val="292929"/>
              </a:solidFill>
            </a:endParaRPr>
          </a:p>
        </p:txBody>
      </p:sp>
      <p:sp>
        <p:nvSpPr>
          <p:cNvPr id="6" name="Slide Number Placeholder 5"/>
          <p:cNvSpPr>
            <a:spLocks noGrp="1"/>
          </p:cNvSpPr>
          <p:nvPr>
            <p:ph type="sldNum" sz="quarter" idx="12"/>
          </p:nvPr>
        </p:nvSpPr>
        <p:spPr>
          <a:xfrm>
            <a:off x="11071518" y="6586972"/>
            <a:ext cx="1015734" cy="219456"/>
          </a:xfrm>
          <a:prstGeom prst="rect">
            <a:avLst/>
          </a:prstGeom>
        </p:spPr>
        <p:txBody>
          <a:bodyPr/>
          <a:lstStyle/>
          <a:p>
            <a:pPr defTabSz="1211781"/>
            <a:fld id="{701EF8F4-3127-4F0B-9FA1-9C31610D72B1}" type="slidenum">
              <a:rPr lang="en-US" smtClean="0">
                <a:solidFill>
                  <a:srgbClr val="292929"/>
                </a:solidFill>
              </a:rPr>
              <a:pPr defTabSz="1211781"/>
              <a:t>‹#›</a:t>
            </a:fld>
            <a:endParaRPr lang="en-US" dirty="0">
              <a:solidFill>
                <a:srgbClr val="292929"/>
              </a:solidFill>
            </a:endParaRPr>
          </a:p>
        </p:txBody>
      </p:sp>
    </p:spTree>
    <p:extLst>
      <p:ext uri="{BB962C8B-B14F-4D97-AF65-F5344CB8AC3E}">
        <p14:creationId xmlns:p14="http://schemas.microsoft.com/office/powerpoint/2010/main" val="1265483840"/>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886016"/>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939660"/>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18195"/>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lvl1pPr>
              <a:defRPr sz="48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348231399"/>
      </p:ext>
    </p:extLst>
  </p:cSld>
  <p:clrMapOvr>
    <a:masterClrMapping/>
  </p:clrMapOvr>
  <p:transition spd="slow">
    <p:push dir="u"/>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1"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638885"/>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6387"/>
          </a:xfrm>
        </p:spPr>
        <p:txBody>
          <a:bodyPr/>
          <a:lstStyle>
            <a:lvl1pPr>
              <a:defRPr sz="47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5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77961475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43367605"/>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5"/>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6"/>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123672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3" y="1254126"/>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1120641"/>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36260601"/>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4797"/>
          </a:xfrm>
        </p:spPr>
        <p:txBody>
          <a:bodyPr/>
          <a:lstStyle>
            <a:lvl1pPr>
              <a:defRPr sz="4799">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1" y="1447802"/>
            <a:ext cx="5394960" cy="1852815"/>
          </a:xfrm>
        </p:spPr>
        <p:txBody>
          <a:bodyPr/>
          <a:lstStyle>
            <a:lvl1pPr marL="0" indent="0">
              <a:spcBef>
                <a:spcPts val="1200"/>
              </a:spcBef>
              <a:buNone/>
              <a:defRPr sz="35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1852815"/>
          </a:xfrm>
        </p:spPr>
        <p:txBody>
          <a:bodyPr/>
          <a:lstStyle>
            <a:lvl1pPr marL="0" indent="0">
              <a:spcBef>
                <a:spcPts val="1200"/>
              </a:spcBef>
              <a:buNone/>
              <a:defRPr lang="en-US" sz="35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13023336"/>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140716296"/>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089553"/>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852713"/>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68388411"/>
      </p:ext>
    </p:extLst>
  </p:cSld>
  <p:clrMapOvr>
    <a:masterClrMapping/>
  </p:clrMapOvr>
  <p:transition spd="slow">
    <p:push dir="u"/>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2"/>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8" y="1237557"/>
            <a:ext cx="5452133" cy="2991588"/>
          </a:xfrm>
        </p:spPr>
        <p:txBody>
          <a:bodyPr/>
          <a:lstStyle>
            <a:lvl1pPr>
              <a:defRPr sz="7198"/>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3827728437"/>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0099180"/>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2"/>
            <a:ext cx="10232231" cy="997196"/>
          </a:xfrm>
        </p:spPr>
        <p:txBody>
          <a:bodyPr anchor="b" anchorCtr="0"/>
          <a:lstStyle>
            <a:lvl1pPr>
              <a:defRPr sz="7196"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2035549"/>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4"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66154"/>
      </p:ext>
    </p:extLst>
  </p:cSld>
  <p:clrMapOvr>
    <a:masterClrMapping/>
  </p:clrMapOvr>
  <p:transition spd="slow">
    <p:push dir="u"/>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2"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222184"/>
      </p:ext>
    </p:extLst>
  </p:cSld>
  <p:clrMapOvr>
    <a:masterClrMapping/>
  </p:clrMapOvr>
  <p:transition spd="slow">
    <p:push dir="u"/>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2"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138445"/>
      </p:ext>
    </p:extLst>
  </p:cSld>
  <p:clrMapOvr>
    <a:masterClrMapping/>
  </p:clrMapOvr>
  <p:transition spd="slow">
    <p:push dir="u"/>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6387"/>
          </a:xfrm>
        </p:spPr>
        <p:txBody>
          <a:bodyPr/>
          <a:lstStyle>
            <a:lvl1pPr>
              <a:defRPr sz="4798"/>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283993" indent="-283993">
              <a:buFont typeface="Wingdings" pitchFamily="2" charset="2"/>
              <a:buChar char=""/>
              <a:defRPr sz="3598"/>
            </a:lvl1pPr>
            <a:lvl2pPr marL="517215" indent="-233223">
              <a:buFont typeface="Wingdings" pitchFamily="2" charset="2"/>
              <a:buChar char=""/>
              <a:defRPr>
                <a:latin typeface="+mn-lt"/>
              </a:defRPr>
            </a:lvl2pPr>
            <a:lvl3pPr marL="740919" indent="-223704">
              <a:buFont typeface="Wingdings" pitchFamily="2" charset="2"/>
              <a:buChar char=""/>
              <a:tabLst/>
              <a:defRPr>
                <a:latin typeface="+mn-lt"/>
              </a:defRPr>
            </a:lvl3pPr>
            <a:lvl4pPr marL="913852" indent="-172934">
              <a:buFont typeface="Wingdings" pitchFamily="2" charset="2"/>
              <a:buChar char=""/>
              <a:defRPr>
                <a:latin typeface="+mn-lt"/>
              </a:defRPr>
            </a:lvl4pPr>
            <a:lvl5pPr marL="1086786" indent="-172934">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6018069"/>
      </p:ext>
    </p:extLst>
  </p:cSld>
  <p:clrMapOvr>
    <a:masterClrMapping/>
  </p:clrMapOvr>
  <p:transition spd="slow">
    <p:push dir="u"/>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tx2"/>
                    </a:gs>
                    <a:gs pos="0">
                      <a:schemeClr val="tx2"/>
                    </a:gs>
                  </a:gsLst>
                  <a:lin ang="5400000" scaled="0"/>
                </a:gradFill>
                <a:latin typeface="+mj-lt"/>
              </a:defRPr>
            </a:lvl1pPr>
            <a:lvl2pPr marL="0" indent="0">
              <a:buNone/>
              <a:defRPr sz="1998">
                <a:gradFill>
                  <a:gsLst>
                    <a:gs pos="100000">
                      <a:schemeClr val="tx1"/>
                    </a:gs>
                    <a:gs pos="6000">
                      <a:schemeClr val="tx1"/>
                    </a:gs>
                  </a:gsLst>
                  <a:lin ang="5400000" scaled="0"/>
                </a:gradFill>
              </a:defRPr>
            </a:lvl2pPr>
            <a:lvl3pPr marL="231635" indent="0">
              <a:buNone/>
              <a:defRPr sz="1998">
                <a:gradFill>
                  <a:gsLst>
                    <a:gs pos="100000">
                      <a:schemeClr val="tx1"/>
                    </a:gs>
                    <a:gs pos="6000">
                      <a:schemeClr val="tx1"/>
                    </a:gs>
                  </a:gsLst>
                  <a:lin ang="5400000" scaled="0"/>
                </a:gradFill>
              </a:defRPr>
            </a:lvl3pPr>
            <a:lvl4pPr marL="456926" indent="0">
              <a:buNone/>
              <a:defRPr sz="1998">
                <a:gradFill>
                  <a:gsLst>
                    <a:gs pos="100000">
                      <a:schemeClr val="tx1"/>
                    </a:gs>
                    <a:gs pos="6000">
                      <a:schemeClr val="tx1"/>
                    </a:gs>
                  </a:gsLst>
                  <a:lin ang="5400000" scaled="0"/>
                </a:gradFill>
              </a:defRPr>
            </a:lvl4pPr>
            <a:lvl5pPr marL="693322" indent="0">
              <a:buNone/>
              <a:defRPr sz="1998">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519475872"/>
      </p:ext>
    </p:extLst>
  </p:cSld>
  <p:clrMapOvr>
    <a:masterClrMapping/>
  </p:clrMapOvr>
  <p:transition spd="slow">
    <p:push dir="u"/>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7"/>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8"/>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1706157"/>
      </p:ext>
    </p:extLst>
  </p:cSld>
  <p:clrMapOvr>
    <a:masterClrMapping/>
  </p:clrMapOvr>
  <p:transition spd="slow">
    <p:push dir="u"/>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5" y="1262064"/>
            <a:ext cx="5477085" cy="498598"/>
          </a:xfrm>
        </p:spPr>
        <p:txBody>
          <a:bodyPr/>
          <a:lstStyle/>
          <a:p>
            <a:endParaRPr lang="en-US" dirty="0"/>
          </a:p>
        </p:txBody>
      </p:sp>
      <p:sp>
        <p:nvSpPr>
          <p:cNvPr id="11" name="Text Placeholder 10"/>
          <p:cNvSpPr>
            <a:spLocks noGrp="1"/>
          </p:cNvSpPr>
          <p:nvPr>
            <p:ph type="body" sz="quarter" idx="11"/>
          </p:nvPr>
        </p:nvSpPr>
        <p:spPr>
          <a:xfrm>
            <a:off x="6327974" y="1254128"/>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3931563"/>
      </p:ext>
    </p:extLst>
  </p:cSld>
  <p:clrMapOvr>
    <a:masterClrMapping/>
  </p:clrMapOvr>
  <p:transition spd="slow">
    <p:push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8" name="Content Placeholder 7"/>
          <p:cNvSpPr>
            <a:spLocks noGrp="1"/>
          </p:cNvSpPr>
          <p:nvPr>
            <p:ph sz="quarter" idx="10"/>
          </p:nvPr>
        </p:nvSpPr>
        <p:spPr>
          <a:xfrm>
            <a:off x="519113" y="1116013"/>
            <a:ext cx="5169588" cy="517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75"/>
            <a:ext cx="5550546" cy="5106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711372"/>
      </p:ext>
    </p:extLst>
  </p:cSld>
  <p:clrMapOvr>
    <a:masterClrMapping/>
  </p:clrMapOvr>
  <p:transition spd="slow">
    <p:push dir="u"/>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2" y="1447804"/>
            <a:ext cx="5394960" cy="2462213"/>
          </a:xfrm>
        </p:spPr>
        <p:txBody>
          <a:bodyPr/>
          <a:lstStyle>
            <a:lvl1pPr marL="0" indent="0">
              <a:spcBef>
                <a:spcPts val="1200"/>
              </a:spcBef>
              <a:buNone/>
              <a:defRPr sz="3998">
                <a:gradFill>
                  <a:gsLst>
                    <a:gs pos="100000">
                      <a:schemeClr val="tx2"/>
                    </a:gs>
                    <a:gs pos="0">
                      <a:schemeClr val="tx2"/>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3998" kern="1200" spc="-70" baseline="0" dirty="0" smtClean="0">
                <a:gradFill>
                  <a:gsLst>
                    <a:gs pos="100000">
                      <a:schemeClr val="tx2"/>
                    </a:gs>
                    <a:gs pos="0">
                      <a:schemeClr val="tx2"/>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4225715"/>
      </p:ext>
    </p:extLst>
  </p:cSld>
  <p:clrMapOvr>
    <a:masterClrMapping/>
  </p:clrMapOvr>
  <p:transition spd="slow">
    <p:push dir="u"/>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4797"/>
          </a:xfrm>
        </p:spPr>
        <p:txBody>
          <a:bodyPr/>
          <a:lstStyle>
            <a:lvl1pPr>
              <a:defRPr sz="4798">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2" y="1447804"/>
            <a:ext cx="5394960" cy="1852815"/>
          </a:xfrm>
        </p:spPr>
        <p:txBody>
          <a:bodyPr/>
          <a:lstStyle>
            <a:lvl1pPr marL="0" indent="0">
              <a:spcBef>
                <a:spcPts val="1200"/>
              </a:spcBef>
              <a:buNone/>
              <a:defRPr sz="3598">
                <a:gradFill>
                  <a:gsLst>
                    <a:gs pos="1000">
                      <a:schemeClr val="tx1"/>
                    </a:gs>
                    <a:gs pos="98000">
                      <a:schemeClr val="tx1"/>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1852815"/>
          </a:xfrm>
        </p:spPr>
        <p:txBody>
          <a:bodyPr/>
          <a:lstStyle>
            <a:lvl1pPr marL="0" indent="0">
              <a:spcBef>
                <a:spcPts val="1200"/>
              </a:spcBef>
              <a:buNone/>
              <a:defRPr lang="en-US" sz="3598" kern="1200" spc="-70" baseline="0" dirty="0" smtClean="0">
                <a:gradFill>
                  <a:gsLst>
                    <a:gs pos="1000">
                      <a:schemeClr val="tx1"/>
                    </a:gs>
                    <a:gs pos="98000">
                      <a:schemeClr val="tx1"/>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921737111"/>
      </p:ext>
    </p:extLst>
  </p:cSld>
  <p:clrMapOvr>
    <a:masterClrMapping/>
  </p:clrMapOvr>
  <p:transition spd="slow">
    <p:push dir="u"/>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167996198"/>
      </p:ext>
    </p:extLst>
  </p:cSld>
  <p:clrMapOvr>
    <a:masterClrMapping/>
  </p:clrMapOvr>
  <p:transition spd="slow">
    <p:push dir="u"/>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888030"/>
      </p:ext>
    </p:extLst>
  </p:cSld>
  <p:clrMapOvr>
    <a:masterClrMapping/>
  </p:clrMapOvr>
  <p:transition spd="slow">
    <p:push dir="u"/>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2"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4"/>
            <a:ext cx="11152188" cy="1988237"/>
          </a:xfrm>
        </p:spPr>
        <p:txBody>
          <a:bodyPr/>
          <a:lstStyle>
            <a:lvl1pPr marL="0" indent="0">
              <a:buNone/>
              <a:defRPr sz="3198">
                <a:gradFill>
                  <a:gsLst>
                    <a:gs pos="1250">
                      <a:srgbClr val="000000"/>
                    </a:gs>
                    <a:gs pos="100000">
                      <a:srgbClr val="000000"/>
                    </a:gs>
                  </a:gsLst>
                  <a:lin ang="5400000" scaled="0"/>
                </a:gradFill>
                <a:latin typeface="Consolas" pitchFamily="49" charset="0"/>
                <a:cs typeface="Consolas" pitchFamily="49" charset="0"/>
              </a:defRPr>
            </a:lvl1pPr>
            <a:lvl2pPr marL="33952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4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34"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7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57233"/>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4"/>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9" y="1237557"/>
            <a:ext cx="5452133" cy="2991588"/>
          </a:xfrm>
        </p:spPr>
        <p:txBody>
          <a:bodyPr/>
          <a:lstStyle>
            <a:lvl1pPr>
              <a:defRPr sz="7196"/>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4193504205"/>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2" y="228604"/>
            <a:ext cx="11152188" cy="664797"/>
          </a:xfrm>
        </p:spPr>
        <p:txBody>
          <a:bodyPr/>
          <a:lstStyle>
            <a:lvl1pPr>
              <a:defRPr sz="4798"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2043636"/>
          </a:xfrm>
          <a:prstGeom prst="rect">
            <a:avLst/>
          </a:prstGeom>
        </p:spPr>
        <p:txBody>
          <a:bodyPr/>
          <a:lstStyle>
            <a:lvl1pPr marL="342694" indent="-3426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7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5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14"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78"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0"/>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4794"/>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7" y="2109542"/>
            <a:ext cx="10232231" cy="997196"/>
          </a:xfrm>
        </p:spPr>
        <p:txBody>
          <a:bodyPr anchor="b" anchorCtr="0"/>
          <a:lstStyle>
            <a:lvl1pPr>
              <a:defRPr sz="7194"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7"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1151269"/>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6"/>
            <a:ext cx="11149013" cy="1218795"/>
          </a:xfrm>
        </p:spPr>
        <p:txBody>
          <a:bodyPr anchor="b" anchorCtr="0"/>
          <a:lstStyle>
            <a:lvl1pPr>
              <a:defRPr sz="8791" spc="-300" baseline="0">
                <a:gradFill>
                  <a:gsLst>
                    <a:gs pos="100000">
                      <a:schemeClr val="tx2"/>
                    </a:gs>
                    <a:gs pos="0">
                      <a:schemeClr val="tx2"/>
                    </a:gs>
                  </a:gsLst>
                  <a:lin ang="5400000" scaled="0"/>
                </a:gradFill>
              </a:defRPr>
            </a:lvl1pPr>
          </a:lstStyle>
          <a:p>
            <a:r>
              <a:rPr lang="en-US" dirty="0" smtClean="0"/>
              <a:t>Click to edit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17940"/>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3"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98369"/>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9" name="Table Placeholder 8"/>
          <p:cNvSpPr>
            <a:spLocks noGrp="1"/>
          </p:cNvSpPr>
          <p:nvPr>
            <p:ph type="tbl" sz="quarter" idx="10"/>
          </p:nvPr>
        </p:nvSpPr>
        <p:spPr>
          <a:xfrm>
            <a:off x="519113" y="1262063"/>
            <a:ext cx="5477085" cy="4879975"/>
          </a:xfrm>
        </p:spPr>
        <p:txBody>
          <a:bodyPr/>
          <a:lstStyle/>
          <a:p>
            <a:endParaRPr lang="en-US" dirty="0"/>
          </a:p>
        </p:txBody>
      </p:sp>
      <p:sp>
        <p:nvSpPr>
          <p:cNvPr id="11" name="Text Placeholder 10"/>
          <p:cNvSpPr>
            <a:spLocks noGrp="1"/>
          </p:cNvSpPr>
          <p:nvPr>
            <p:ph type="body" sz="quarter" idx="11"/>
          </p:nvPr>
        </p:nvSpPr>
        <p:spPr>
          <a:xfrm>
            <a:off x="6327972" y="1254125"/>
            <a:ext cx="5340153"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3434960"/>
      </p:ext>
    </p:extLst>
  </p:cSld>
  <p:clrMapOvr>
    <a:masterClrMapping/>
  </p:clrMapOvr>
  <p:transition spd="slow">
    <p:push dir="u"/>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smtClean="0"/>
              <a:t>Click to edit Master text styles</a:t>
            </a:r>
          </a:p>
        </p:txBody>
      </p:sp>
      <p:sp>
        <p:nvSpPr>
          <p:cNvPr id="2" name="Rectangle 1"/>
          <p:cNvSpPr/>
          <p:nvPr userDrawn="1"/>
        </p:nvSpPr>
        <p:spPr bwMode="hidden">
          <a:xfrm>
            <a:off x="3"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smtClean="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06655"/>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6387"/>
          </a:xfrm>
        </p:spPr>
        <p:txBody>
          <a:bodyPr/>
          <a:lstStyle>
            <a:lvl1pPr>
              <a:defRPr sz="4797"/>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5" y="1447799"/>
            <a:ext cx="11149013" cy="2043636"/>
          </a:xfrm>
          <a:prstGeom prst="rect">
            <a:avLst/>
          </a:prstGeom>
        </p:spPr>
        <p:txBody>
          <a:bodyPr/>
          <a:lstStyle>
            <a:lvl1pPr marL="283908" indent="-283908">
              <a:buFont typeface="Wingdings" pitchFamily="2" charset="2"/>
              <a:buChar char=""/>
              <a:defRPr sz="3597"/>
            </a:lvl1pPr>
            <a:lvl2pPr marL="517060" indent="-233153">
              <a:buFont typeface="Wingdings" pitchFamily="2" charset="2"/>
              <a:buChar char=""/>
              <a:defRPr>
                <a:latin typeface="+mn-lt"/>
              </a:defRPr>
            </a:lvl2pPr>
            <a:lvl3pPr marL="740697" indent="-223637">
              <a:buFont typeface="Wingdings" pitchFamily="2" charset="2"/>
              <a:buChar char=""/>
              <a:tabLst/>
              <a:defRPr>
                <a:latin typeface="+mn-lt"/>
              </a:defRPr>
            </a:lvl3pPr>
            <a:lvl4pPr marL="913578" indent="-172882">
              <a:buFont typeface="Wingdings" pitchFamily="2" charset="2"/>
              <a:buChar char=""/>
              <a:defRPr>
                <a:latin typeface="+mn-lt"/>
              </a:defRPr>
            </a:lvl4pPr>
            <a:lvl5pPr marL="1086460" indent="-172882">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78793329"/>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7"/>
              </a:spcBef>
              <a:buNone/>
              <a:defRPr sz="3997">
                <a:gradFill>
                  <a:gsLst>
                    <a:gs pos="100000">
                      <a:schemeClr val="tx2"/>
                    </a:gs>
                    <a:gs pos="0">
                      <a:schemeClr val="tx2"/>
                    </a:gs>
                  </a:gsLst>
                  <a:lin ang="5400000" scaled="0"/>
                </a:gradFill>
                <a:latin typeface="+mj-lt"/>
              </a:defRPr>
            </a:lvl1pPr>
            <a:lvl2pPr marL="0" indent="0">
              <a:buNone/>
              <a:defRPr sz="1997">
                <a:gradFill>
                  <a:gsLst>
                    <a:gs pos="100000">
                      <a:schemeClr val="tx1"/>
                    </a:gs>
                    <a:gs pos="6000">
                      <a:schemeClr val="tx1"/>
                    </a:gs>
                  </a:gsLst>
                  <a:lin ang="5400000" scaled="0"/>
                </a:gradFill>
              </a:defRPr>
            </a:lvl2pPr>
            <a:lvl3pPr marL="231566" indent="0">
              <a:buNone/>
              <a:defRPr sz="1997">
                <a:gradFill>
                  <a:gsLst>
                    <a:gs pos="100000">
                      <a:schemeClr val="tx1"/>
                    </a:gs>
                    <a:gs pos="6000">
                      <a:schemeClr val="tx1"/>
                    </a:gs>
                  </a:gsLst>
                  <a:lin ang="5400000" scaled="0"/>
                </a:gradFill>
              </a:defRPr>
            </a:lvl3pPr>
            <a:lvl4pPr marL="456789" indent="0">
              <a:buNone/>
              <a:defRPr sz="1997">
                <a:gradFill>
                  <a:gsLst>
                    <a:gs pos="100000">
                      <a:schemeClr val="tx1"/>
                    </a:gs>
                    <a:gs pos="6000">
                      <a:schemeClr val="tx1"/>
                    </a:gs>
                  </a:gsLst>
                  <a:lin ang="5400000" scaled="0"/>
                </a:gradFill>
              </a:defRPr>
            </a:lvl4pPr>
            <a:lvl5pPr marL="693114" indent="0">
              <a:buNone/>
              <a:defRPr sz="1997">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020323353"/>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9"/>
            <a:ext cx="5169588"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1"/>
          </p:nvPr>
        </p:nvSpPr>
        <p:spPr>
          <a:xfrm>
            <a:off x="6117579" y="1108080"/>
            <a:ext cx="5550546"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083390"/>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6" y="1262064"/>
            <a:ext cx="5477085" cy="498598"/>
          </a:xfrm>
        </p:spPr>
        <p:txBody>
          <a:bodyPr/>
          <a:lstStyle/>
          <a:p>
            <a:endParaRPr lang="en-US" dirty="0"/>
          </a:p>
        </p:txBody>
      </p:sp>
      <p:sp>
        <p:nvSpPr>
          <p:cNvPr id="11" name="Text Placeholder 10"/>
          <p:cNvSpPr>
            <a:spLocks noGrp="1"/>
          </p:cNvSpPr>
          <p:nvPr>
            <p:ph type="body" sz="quarter" idx="11"/>
          </p:nvPr>
        </p:nvSpPr>
        <p:spPr>
          <a:xfrm>
            <a:off x="6327975" y="1254130"/>
            <a:ext cx="5340153" cy="24868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32984"/>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3" y="1447806"/>
            <a:ext cx="5394960" cy="2462213"/>
          </a:xfrm>
        </p:spPr>
        <p:txBody>
          <a:bodyPr/>
          <a:lstStyle>
            <a:lvl1pPr marL="0" indent="0">
              <a:spcBef>
                <a:spcPts val="1200"/>
              </a:spcBef>
              <a:buNone/>
              <a:defRPr sz="3997">
                <a:gradFill>
                  <a:gsLst>
                    <a:gs pos="100000">
                      <a:schemeClr val="tx2"/>
                    </a:gs>
                    <a:gs pos="0">
                      <a:schemeClr val="tx2"/>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6"/>
            <a:ext cx="5394960" cy="2462213"/>
          </a:xfrm>
        </p:spPr>
        <p:txBody>
          <a:bodyPr/>
          <a:lstStyle>
            <a:lvl1pPr marL="0" indent="0">
              <a:spcBef>
                <a:spcPts val="1200"/>
              </a:spcBef>
              <a:buNone/>
              <a:defRPr lang="en-US" sz="3997" kern="1200" spc="-70" baseline="0" dirty="0" smtClean="0">
                <a:gradFill>
                  <a:gsLst>
                    <a:gs pos="100000">
                      <a:schemeClr val="tx2"/>
                    </a:gs>
                    <a:gs pos="0">
                      <a:schemeClr val="tx2"/>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58145280"/>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4797"/>
          </a:xfrm>
        </p:spPr>
        <p:txBody>
          <a:bodyPr/>
          <a:lstStyle>
            <a:lvl1pPr>
              <a:defRPr sz="4797">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3" y="1447806"/>
            <a:ext cx="5394960" cy="1852815"/>
          </a:xfrm>
        </p:spPr>
        <p:txBody>
          <a:bodyPr/>
          <a:lstStyle>
            <a:lvl1pPr marL="0" indent="0">
              <a:spcBef>
                <a:spcPts val="1200"/>
              </a:spcBef>
              <a:buNone/>
              <a:defRPr sz="3597">
                <a:gradFill>
                  <a:gsLst>
                    <a:gs pos="1000">
                      <a:schemeClr val="tx1"/>
                    </a:gs>
                    <a:gs pos="98000">
                      <a:schemeClr val="tx1"/>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6"/>
            <a:ext cx="5394960" cy="1852815"/>
          </a:xfrm>
        </p:spPr>
        <p:txBody>
          <a:bodyPr/>
          <a:lstStyle>
            <a:lvl1pPr marL="0" indent="0">
              <a:spcBef>
                <a:spcPts val="1200"/>
              </a:spcBef>
              <a:buNone/>
              <a:defRPr lang="en-US" sz="3597" kern="1200" spc="-70" baseline="0" dirty="0" smtClean="0">
                <a:gradFill>
                  <a:gsLst>
                    <a:gs pos="1000">
                      <a:schemeClr val="tx1"/>
                    </a:gs>
                    <a:gs pos="98000">
                      <a:schemeClr val="tx1"/>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654116920"/>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531136094"/>
      </p:ext>
    </p:extLst>
  </p:cSld>
  <p:clrMapOvr>
    <a:masterClrMapping/>
  </p:clrMapOvr>
  <p:transition spd="slow">
    <p:push dir="u"/>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94461"/>
      </p:ext>
    </p:extLst>
  </p:cSld>
  <p:clrMapOvr>
    <a:masterClrMapping/>
  </p:clrMapOvr>
  <p:transition spd="slow">
    <p:push dir="u"/>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3"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6"/>
            <a:ext cx="11152188" cy="1988237"/>
          </a:xfrm>
        </p:spPr>
        <p:txBody>
          <a:bodyPr/>
          <a:lstStyle>
            <a:lvl1pPr marL="0" indent="0">
              <a:buNone/>
              <a:defRPr sz="3197">
                <a:gradFill>
                  <a:gsLst>
                    <a:gs pos="1250">
                      <a:srgbClr val="000000"/>
                    </a:gs>
                    <a:gs pos="100000">
                      <a:srgbClr val="000000"/>
                    </a:gs>
                  </a:gsLst>
                  <a:lin ang="5400000" scaled="0"/>
                </a:gradFill>
                <a:latin typeface="Consolas" pitchFamily="49" charset="0"/>
                <a:cs typeface="Consolas" pitchFamily="49" charset="0"/>
              </a:defRPr>
            </a:lvl1pPr>
            <a:lvl2pPr marL="339419" indent="0">
              <a:buNone/>
              <a:defRPr>
                <a:gradFill>
                  <a:gsLst>
                    <a:gs pos="1250">
                      <a:srgbClr val="000000"/>
                    </a:gs>
                    <a:gs pos="100000">
                      <a:srgbClr val="000000"/>
                    </a:gs>
                  </a:gsLst>
                  <a:lin ang="5400000" scaled="0"/>
                </a:gradFill>
                <a:latin typeface="Consolas" pitchFamily="49" charset="0"/>
                <a:cs typeface="Consolas" pitchFamily="49" charset="0"/>
              </a:defRPr>
            </a:lvl2pPr>
            <a:lvl3pPr marL="572572" indent="0">
              <a:buNone/>
              <a:defRPr>
                <a:gradFill>
                  <a:gsLst>
                    <a:gs pos="1250">
                      <a:srgbClr val="000000"/>
                    </a:gs>
                    <a:gs pos="100000">
                      <a:srgbClr val="000000"/>
                    </a:gs>
                  </a:gsLst>
                  <a:lin ang="5400000" scaled="0"/>
                </a:gradFill>
                <a:latin typeface="Consolas" pitchFamily="49" charset="0"/>
                <a:cs typeface="Consolas" pitchFamily="49" charset="0"/>
              </a:defRPr>
            </a:lvl3pPr>
            <a:lvl4pPr marL="79779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36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496962"/>
      </p:ext>
    </p:extLst>
  </p:cSld>
  <p:clrMapOvr>
    <a:masterClrMapping/>
  </p:clrMapOvr>
  <p:transition spd="slow">
    <p:push di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smtClean="0">
                <a:gradFill>
                  <a:gsLst>
                    <a:gs pos="17500">
                      <a:srgbClr val="969696"/>
                    </a:gs>
                    <a:gs pos="100000">
                      <a:srgbClr val="969696"/>
                    </a:gs>
                  </a:gsLst>
                  <a:lin ang="5400000" scaled="0"/>
                </a:gradFill>
                <a:latin typeface="+mn-lt"/>
              </a:rPr>
              <a:t>Customer Service</a:t>
            </a:r>
            <a:r>
              <a:rPr lang="en-US" sz="900" spc="-30" baseline="0" dirty="0" smtClean="0">
                <a:gradFill>
                  <a:gsLst>
                    <a:gs pos="17500">
                      <a:srgbClr val="969696"/>
                    </a:gs>
                    <a:gs pos="100000">
                      <a:srgbClr val="969696"/>
                    </a:gs>
                  </a:gsLst>
                  <a:lin ang="5400000" scaled="0"/>
                </a:gradFill>
                <a:latin typeface="+mn-lt"/>
              </a:rPr>
              <a:t> &amp; Support</a:t>
            </a:r>
            <a:endParaRPr lang="en-US" sz="900" spc="-30" dirty="0" smtClean="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4218465074"/>
      </p:ext>
    </p:extLst>
  </p:cSld>
  <p:clrMapOvr>
    <a:masterClrMapping/>
  </p:clrMapOvr>
  <p:transition spd="slow">
    <p:push dir="u"/>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6"/>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20" y="1237557"/>
            <a:ext cx="5452133" cy="2991588"/>
          </a:xfrm>
        </p:spPr>
        <p:txBody>
          <a:bodyPr/>
          <a:lstStyle>
            <a:lvl1pPr>
              <a:defRPr sz="7194"/>
            </a:lvl1pPr>
          </a:lstStyle>
          <a:p>
            <a:r>
              <a:rPr lang="en-US" dirty="0" smtClean="0"/>
              <a:t>Customer Service</a:t>
            </a:r>
            <a:br>
              <a:rPr lang="en-US" dirty="0" smtClean="0"/>
            </a:br>
            <a:r>
              <a:rPr lang="en-US" dirty="0" smtClean="0"/>
              <a:t>&amp; Support</a:t>
            </a:r>
            <a:endParaRPr lang="en-US" dirty="0"/>
          </a:p>
        </p:txBody>
      </p:sp>
    </p:spTree>
    <p:extLst>
      <p:ext uri="{BB962C8B-B14F-4D97-AF65-F5344CB8AC3E}">
        <p14:creationId xmlns:p14="http://schemas.microsoft.com/office/powerpoint/2010/main" val="23455581"/>
      </p:ext>
    </p:extLst>
  </p:cSld>
  <p:clrMapOvr>
    <a:masterClrMapping/>
  </p:clrMapOvr>
  <p:transition spd="slow">
    <p:push dir="u"/>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3" y="228606"/>
            <a:ext cx="11152188" cy="664797"/>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5" y="1447799"/>
            <a:ext cx="11149013" cy="2043636"/>
          </a:xfrm>
          <a:prstGeom prst="rect">
            <a:avLst/>
          </a:prstGeom>
        </p:spPr>
        <p:txBody>
          <a:bodyPr/>
          <a:lstStyle>
            <a:lvl1pPr marL="342591" indent="-3425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84"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8"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71"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67"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2"/>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13043686"/>
      </p:ext>
    </p:extLst>
  </p:cSld>
  <p:clrMapOvr>
    <a:masterClrMapping/>
  </p:clrMapOvr>
  <p:transition spd="slow">
    <p:push dir="u"/>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Tex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it-IT" dirty="0" smtClean="0"/>
              <a:t>Other level</a:t>
            </a:r>
          </a:p>
          <a:p>
            <a:pPr lvl="6"/>
            <a:r>
              <a:rPr lang="it-IT" dirty="0" smtClean="0"/>
              <a:t>Other Level</a:t>
            </a:r>
            <a:endParaRPr lang="it-IT" dirty="0"/>
          </a:p>
        </p:txBody>
      </p:sp>
      <p:sp>
        <p:nvSpPr>
          <p:cNvPr id="5" name="Title Placeholder 1"/>
          <p:cNvSpPr>
            <a:spLocks noGrp="1"/>
          </p:cNvSpPr>
          <p:nvPr>
            <p:ph type="title"/>
          </p:nvPr>
        </p:nvSpPr>
        <p:spPr>
          <a:xfrm>
            <a:off x="410767" y="312652"/>
            <a:ext cx="11149014" cy="609269"/>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84828296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767" y="186921"/>
            <a:ext cx="11149014" cy="996940"/>
          </a:xfrm>
        </p:spPr>
        <p:txBody>
          <a:bodyPr/>
          <a:lstStyle>
            <a:lvl1pPr>
              <a:defRPr sz="3599"/>
            </a:lvl1pPr>
          </a:lstStyle>
          <a:p>
            <a:r>
              <a:rPr lang="en-US" dirty="0" smtClean="0"/>
              <a:t>Title Line One</a:t>
            </a:r>
            <a:br>
              <a:rPr lang="en-US" dirty="0" smtClean="0"/>
            </a:br>
            <a:r>
              <a:rPr lang="en-US" dirty="0" smtClean="0"/>
              <a:t>Title Line Two</a:t>
            </a:r>
            <a:endParaRPr lang="en-US" dirty="0"/>
          </a:p>
        </p:txBody>
      </p:sp>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it-IT" dirty="0" smtClean="0"/>
              <a:t>Other level</a:t>
            </a:r>
          </a:p>
          <a:p>
            <a:pPr lvl="6"/>
            <a:r>
              <a:rPr lang="it-IT" dirty="0" smtClean="0"/>
              <a:t>Other Level</a:t>
            </a:r>
            <a:endParaRPr lang="it-IT" dirty="0"/>
          </a:p>
        </p:txBody>
      </p:sp>
    </p:spTree>
    <p:extLst>
      <p:ext uri="{BB962C8B-B14F-4D97-AF65-F5344CB8AC3E}">
        <p14:creationId xmlns:p14="http://schemas.microsoft.com/office/powerpoint/2010/main" val="9090829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460223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
        <p:nvSpPr>
          <p:cNvPr id="5" name="Title 1"/>
          <p:cNvSpPr>
            <a:spLocks noGrp="1"/>
          </p:cNvSpPr>
          <p:nvPr>
            <p:ph type="title"/>
          </p:nvPr>
        </p:nvSpPr>
        <p:spPr>
          <a:xfrm>
            <a:off x="408674" y="312651"/>
            <a:ext cx="11646957" cy="609398"/>
          </a:xfrm>
        </p:spPr>
        <p:txBody>
          <a:bodyPr/>
          <a:lstStyle>
            <a:lvl1pPr>
              <a:defRPr>
                <a:solidFill>
                  <a:schemeClr val="accent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0833949"/>
      </p:ext>
    </p:extLst>
  </p:cSld>
  <p:clrMapOvr>
    <a:masterClrMapping/>
  </p:clrMapOvr>
  <p:transition>
    <p:fade/>
  </p:transition>
  <p:timing>
    <p:tnLst>
      <p:par>
        <p:cTn id="1" dur="indefinite" restart="never" nodeType="tmRoot"/>
      </p:par>
    </p:tnLst>
  </p:timing>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6397"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310941" defTabSz="1217975" fontAlgn="base">
              <a:spcBef>
                <a:spcPct val="0"/>
              </a:spcBef>
              <a:spcAft>
                <a:spcPct val="0"/>
              </a:spcAft>
            </a:pPr>
            <a:endParaRPr lang="en-US" sz="2698"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82037"/>
            <a:ext cx="9108855" cy="664797"/>
          </a:xfrm>
        </p:spPr>
        <p:txBody>
          <a:bodyPr anchor="t" anchorCtr="0"/>
          <a:lstStyle>
            <a:lvl1pPr marL="0" indent="0">
              <a:lnSpc>
                <a:spcPct val="80000"/>
              </a:lnSpc>
              <a:buNone/>
              <a:defRPr sz="5398" i="0" spc="-100" baseline="0">
                <a:solidFill>
                  <a:srgbClr val="FFFFFF"/>
                </a:solidFill>
                <a:latin typeface="Segoe UI Light"/>
                <a:cs typeface="Segoe UI Light"/>
              </a:defRPr>
            </a:lvl1pPr>
          </a:lstStyle>
          <a:p>
            <a:pPr lvl="0"/>
            <a:r>
              <a:rPr lang="en-US" dirty="0" smtClean="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
        <p:nvSpPr>
          <p:cNvPr id="12" name="Text Placeholder 8"/>
          <p:cNvSpPr>
            <a:spLocks noGrp="1"/>
          </p:cNvSpPr>
          <p:nvPr>
            <p:ph type="body" sz="quarter" idx="12"/>
          </p:nvPr>
        </p:nvSpPr>
        <p:spPr>
          <a:xfrm>
            <a:off x="416105" y="1461745"/>
            <a:ext cx="7513637" cy="492443"/>
          </a:xfrm>
        </p:spPr>
        <p:txBody>
          <a:bodyPr/>
          <a:lstStyle>
            <a:lvl1pPr marL="0" indent="0">
              <a:buNone/>
              <a:defRPr sz="3999" b="1" spc="-100" baseline="0">
                <a:solidFill>
                  <a:srgbClr val="FFFFFF"/>
                </a:solidFill>
                <a:latin typeface="Segoe UI Light"/>
                <a:cs typeface="Segoe UI Light"/>
              </a:defRPr>
            </a:lvl1pPr>
          </a:lstStyle>
          <a:p>
            <a:pPr lvl="0"/>
            <a:r>
              <a:rPr lang="en-US" dirty="0" smtClean="0"/>
              <a:t>Click to edit Master text styles</a:t>
            </a:r>
          </a:p>
        </p:txBody>
      </p:sp>
    </p:spTree>
    <p:extLst>
      <p:ext uri="{BB962C8B-B14F-4D97-AF65-F5344CB8AC3E}">
        <p14:creationId xmlns:p14="http://schemas.microsoft.com/office/powerpoint/2010/main" val="2053588031"/>
      </p:ext>
    </p:extLst>
  </p:cSld>
  <p:clrMapOvr>
    <a:masterClrMapping/>
  </p:clrMapOvr>
  <p:transition>
    <p:fade/>
  </p:transition>
  <p:timing>
    <p:tnLst>
      <p:par>
        <p:cTn id="1" dur="indefinite" restart="never" nodeType="tmRoot"/>
      </p:par>
    </p:tnLst>
  </p:timing>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smtClean="0"/>
              <a:t>Click to edit Master text styles</a:t>
            </a: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32281" b="53937"/>
          <a:stretch/>
        </p:blipFill>
        <p:spPr>
          <a:xfrm>
            <a:off x="9638167" y="5913595"/>
            <a:ext cx="2477199" cy="842199"/>
          </a:xfrm>
          <a:prstGeom prst="rect">
            <a:avLst/>
          </a:prstGeom>
        </p:spPr>
      </p:pic>
    </p:spTree>
    <p:extLst>
      <p:ext uri="{BB962C8B-B14F-4D97-AF65-F5344CB8AC3E}">
        <p14:creationId xmlns:p14="http://schemas.microsoft.com/office/powerpoint/2010/main" val="247277011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dirty="0" smtClean="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7317883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0062580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image" Target="../media/image7.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6.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13659842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82" r:id="rId3"/>
    <p:sldLayoutId id="2147484087"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153" r:id="rId16"/>
    <p:sldLayoutId id="2147484154" r:id="rId17"/>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83" r:id="rId3"/>
    <p:sldLayoutId id="2147484061" r:id="rId4"/>
    <p:sldLayoutId id="2147484062" r:id="rId5"/>
    <p:sldLayoutId id="2147484084" r:id="rId6"/>
    <p:sldLayoutId id="2147484057" r:id="rId7"/>
    <p:sldLayoutId id="2147484065" r:id="rId8"/>
    <p:sldLayoutId id="2147484086" r:id="rId9"/>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2"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95917861"/>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56" r:id="rId16"/>
    <p:sldLayoutId id="2147484157" r:id="rId17"/>
    <p:sldLayoutId id="2147484158" r:id="rId18"/>
    <p:sldLayoutId id="2147484159" r:id="rId19"/>
    <p:sldLayoutId id="2147484179" r:id="rId20"/>
  </p:sldLayoutIdLst>
  <p:transition spd="slow">
    <p:push dir="u"/>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3243509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transition spd="slow">
    <p:push dir="u"/>
  </p:transition>
  <p:timing>
    <p:tnLst>
      <p:par>
        <p:cTn id="1" dur="indefinite" restart="never" nodeType="tmRoot"/>
      </p:par>
    </p:tnLst>
  </p:timing>
  <p:hf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2" y="1447804"/>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6596257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Lst>
  <p:transition spd="slow">
    <p:push dir="u"/>
  </p:transition>
  <p:timing>
    <p:tnLst>
      <p:par>
        <p:cTn id="1" dur="indefinite" restart="never" nodeType="tmRoot"/>
      </p:par>
    </p:tnLst>
  </p:timing>
  <p:hf hdr="0" ftr="0" dt="0"/>
  <p:txStyles>
    <p:titleStyle>
      <a:lvl1pPr algn="l" defTabSz="913815" rtl="0" eaLnBrk="1" latinLnBrk="0" hangingPunct="1">
        <a:lnSpc>
          <a:spcPct val="90000"/>
        </a:lnSpc>
        <a:spcBef>
          <a:spcPct val="0"/>
        </a:spcBef>
        <a:buNone/>
        <a:defRPr lang="en-US" sz="5396"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21" marR="0" indent="-339521" algn="l" defTabSz="913815" rtl="0" eaLnBrk="1" fontAlgn="auto" latinLnBrk="0" hangingPunct="1">
        <a:lnSpc>
          <a:spcPct val="90000"/>
        </a:lnSpc>
        <a:spcBef>
          <a:spcPct val="20000"/>
        </a:spcBef>
        <a:spcAft>
          <a:spcPts val="0"/>
        </a:spcAft>
        <a:buClrTx/>
        <a:buSzPct val="90000"/>
        <a:buFont typeface="Arial" pitchFamily="34" charset="0"/>
        <a:buChar char="•"/>
        <a:tabLst/>
        <a:defRPr sz="3598" kern="1200" spc="-70" baseline="0">
          <a:gradFill>
            <a:gsLst>
              <a:gs pos="1250">
                <a:schemeClr val="tx1"/>
              </a:gs>
              <a:gs pos="100000">
                <a:schemeClr val="tx1"/>
              </a:gs>
            </a:gsLst>
            <a:lin ang="5400000" scaled="0"/>
          </a:gradFill>
          <a:latin typeface="+mj-lt"/>
          <a:ea typeface="+mn-ea"/>
          <a:cs typeface="+mn-cs"/>
        </a:defRPr>
      </a:lvl1pPr>
      <a:lvl2pPr marL="572744" marR="0" indent="-233223" algn="l" defTabSz="913815" rtl="0" eaLnBrk="1" fontAlgn="auto" latinLnBrk="0" hangingPunct="1">
        <a:lnSpc>
          <a:spcPct val="90000"/>
        </a:lnSpc>
        <a:spcBef>
          <a:spcPct val="20000"/>
        </a:spcBef>
        <a:spcAft>
          <a:spcPts val="0"/>
        </a:spcAft>
        <a:buClrTx/>
        <a:buSzPct val="90000"/>
        <a:buFont typeface="Wingdings" pitchFamily="2" charset="2"/>
        <a:buChar char=""/>
        <a:tabLst/>
        <a:defRPr sz="2398" kern="1200" spc="0" baseline="0">
          <a:gradFill>
            <a:gsLst>
              <a:gs pos="1250">
                <a:schemeClr val="tx1"/>
              </a:gs>
              <a:gs pos="100000">
                <a:schemeClr val="tx1"/>
              </a:gs>
            </a:gsLst>
            <a:lin ang="5400000" scaled="0"/>
          </a:gradFill>
          <a:latin typeface="+mn-lt"/>
          <a:ea typeface="+mn-ea"/>
          <a:cs typeface="+mn-cs"/>
        </a:defRPr>
      </a:lvl2pPr>
      <a:lvl3pPr marL="798034"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798034" algn="l"/>
        </a:tabLst>
        <a:defRPr sz="2398" kern="1200" spc="0" baseline="0">
          <a:gradFill>
            <a:gsLst>
              <a:gs pos="1250">
                <a:schemeClr val="tx1"/>
              </a:gs>
              <a:gs pos="100000">
                <a:schemeClr val="tx1"/>
              </a:gs>
            </a:gsLst>
            <a:lin ang="5400000" scaled="0"/>
          </a:gradFill>
          <a:latin typeface="+mn-lt"/>
          <a:ea typeface="+mn-ea"/>
          <a:cs typeface="+mn-cs"/>
        </a:defRPr>
      </a:lvl3pPr>
      <a:lvl4pPr marL="1029670" marR="0" indent="-231635" algn="l" defTabSz="913815" rtl="0" eaLnBrk="1" fontAlgn="auto" latinLnBrk="0" hangingPunct="1">
        <a:lnSpc>
          <a:spcPct val="90000"/>
        </a:lnSpc>
        <a:spcBef>
          <a:spcPct val="20000"/>
        </a:spcBef>
        <a:spcAft>
          <a:spcPts val="0"/>
        </a:spcAft>
        <a:buClrTx/>
        <a:buSzPct val="90000"/>
        <a:buFont typeface="Wingdings" pitchFamily="2" charset="2"/>
        <a:buChar char=""/>
        <a:tabLst/>
        <a:defRPr sz="1998" kern="1200" spc="0" baseline="0">
          <a:gradFill>
            <a:gsLst>
              <a:gs pos="1250">
                <a:schemeClr val="tx1"/>
              </a:gs>
              <a:gs pos="100000">
                <a:schemeClr val="tx1"/>
              </a:gs>
            </a:gsLst>
            <a:lin ang="5400000" scaled="0"/>
          </a:gradFill>
          <a:latin typeface="+mn-lt"/>
          <a:ea typeface="+mn-ea"/>
          <a:cs typeface="+mn-cs"/>
        </a:defRPr>
      </a:lvl4pPr>
      <a:lvl5pPr marL="1254959"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1254959" algn="l"/>
        </a:tabLst>
        <a:defRPr sz="1998" kern="1200" spc="0" baseline="0">
          <a:gradFill>
            <a:gsLst>
              <a:gs pos="1250">
                <a:schemeClr val="tx1"/>
              </a:gs>
              <a:gs pos="100000">
                <a:schemeClr val="tx1"/>
              </a:gs>
            </a:gsLst>
            <a:lin ang="5400000" scaled="0"/>
          </a:gradFill>
          <a:latin typeface="+mn-lt"/>
          <a:ea typeface="+mn-ea"/>
          <a:cs typeface="+mn-cs"/>
        </a:defRPr>
      </a:lvl5pPr>
      <a:lvl6pPr marL="2512991"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9898"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806"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714"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815" rtl="0" eaLnBrk="1" latinLnBrk="0" hangingPunct="1">
        <a:defRPr sz="1798" kern="1200">
          <a:solidFill>
            <a:schemeClr val="tx1"/>
          </a:solidFill>
          <a:latin typeface="+mn-lt"/>
          <a:ea typeface="+mn-ea"/>
          <a:cs typeface="+mn-cs"/>
        </a:defRPr>
      </a:lvl1pPr>
      <a:lvl2pPr marL="456908" algn="l" defTabSz="913815" rtl="0" eaLnBrk="1" latinLnBrk="0" hangingPunct="1">
        <a:defRPr sz="1798" kern="1200">
          <a:solidFill>
            <a:schemeClr val="tx1"/>
          </a:solidFill>
          <a:latin typeface="+mn-lt"/>
          <a:ea typeface="+mn-ea"/>
          <a:cs typeface="+mn-cs"/>
        </a:defRPr>
      </a:lvl2pPr>
      <a:lvl3pPr marL="913815" algn="l" defTabSz="913815" rtl="0" eaLnBrk="1" latinLnBrk="0" hangingPunct="1">
        <a:defRPr sz="1798" kern="1200">
          <a:solidFill>
            <a:schemeClr val="tx1"/>
          </a:solidFill>
          <a:latin typeface="+mn-lt"/>
          <a:ea typeface="+mn-ea"/>
          <a:cs typeface="+mn-cs"/>
        </a:defRPr>
      </a:lvl3pPr>
      <a:lvl4pPr marL="1370723" algn="l" defTabSz="913815" rtl="0" eaLnBrk="1" latinLnBrk="0" hangingPunct="1">
        <a:defRPr sz="1798" kern="1200">
          <a:solidFill>
            <a:schemeClr val="tx1"/>
          </a:solidFill>
          <a:latin typeface="+mn-lt"/>
          <a:ea typeface="+mn-ea"/>
          <a:cs typeface="+mn-cs"/>
        </a:defRPr>
      </a:lvl4pPr>
      <a:lvl5pPr marL="1827630" algn="l" defTabSz="913815" rtl="0" eaLnBrk="1" latinLnBrk="0" hangingPunct="1">
        <a:defRPr sz="1798" kern="1200">
          <a:solidFill>
            <a:schemeClr val="tx1"/>
          </a:solidFill>
          <a:latin typeface="+mn-lt"/>
          <a:ea typeface="+mn-ea"/>
          <a:cs typeface="+mn-cs"/>
        </a:defRPr>
      </a:lvl5pPr>
      <a:lvl6pPr marL="2284537" algn="l" defTabSz="913815" rtl="0" eaLnBrk="1" latinLnBrk="0" hangingPunct="1">
        <a:defRPr sz="1798" kern="1200">
          <a:solidFill>
            <a:schemeClr val="tx1"/>
          </a:solidFill>
          <a:latin typeface="+mn-lt"/>
          <a:ea typeface="+mn-ea"/>
          <a:cs typeface="+mn-cs"/>
        </a:defRPr>
      </a:lvl6pPr>
      <a:lvl7pPr marL="2741444" algn="l" defTabSz="913815" rtl="0" eaLnBrk="1" latinLnBrk="0" hangingPunct="1">
        <a:defRPr sz="1798" kern="1200">
          <a:solidFill>
            <a:schemeClr val="tx1"/>
          </a:solidFill>
          <a:latin typeface="+mn-lt"/>
          <a:ea typeface="+mn-ea"/>
          <a:cs typeface="+mn-cs"/>
        </a:defRPr>
      </a:lvl7pPr>
      <a:lvl8pPr marL="3198352" algn="l" defTabSz="913815" rtl="0" eaLnBrk="1" latinLnBrk="0" hangingPunct="1">
        <a:defRPr sz="1798" kern="1200">
          <a:solidFill>
            <a:schemeClr val="tx1"/>
          </a:solidFill>
          <a:latin typeface="+mn-lt"/>
          <a:ea typeface="+mn-ea"/>
          <a:cs typeface="+mn-cs"/>
        </a:defRPr>
      </a:lvl8pPr>
      <a:lvl9pPr marL="3655260" algn="l" defTabSz="913815" rtl="0" eaLnBrk="1" latinLnBrk="0" hangingPunct="1">
        <a:defRPr sz="17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6"/>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3" y="1447806"/>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46615400"/>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Lst>
  <p:transition spd="slow">
    <p:push dir="u"/>
  </p:transition>
  <p:timing>
    <p:tnLst>
      <p:par>
        <p:cTn id="1" dur="indefinite" restart="never" nodeType="tmRoot"/>
      </p:par>
    </p:tnLst>
  </p:timing>
  <p:hf hdr="0" ftr="0" dt="0"/>
  <p:txStyles>
    <p:titleStyle>
      <a:lvl1pPr algn="l" defTabSz="913541" rtl="0" eaLnBrk="1" latinLnBrk="0" hangingPunct="1">
        <a:lnSpc>
          <a:spcPct val="90000"/>
        </a:lnSpc>
        <a:spcBef>
          <a:spcPct val="0"/>
        </a:spcBef>
        <a:buNone/>
        <a:defRPr lang="en-US" sz="53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419" marR="0" indent="-339419" algn="l" defTabSz="913541" rtl="0" eaLnBrk="1" fontAlgn="auto" latinLnBrk="0" hangingPunct="1">
        <a:lnSpc>
          <a:spcPct val="90000"/>
        </a:lnSpc>
        <a:spcBef>
          <a:spcPct val="20000"/>
        </a:spcBef>
        <a:spcAft>
          <a:spcPts val="0"/>
        </a:spcAft>
        <a:buClrTx/>
        <a:buSzPct val="90000"/>
        <a:buFont typeface="Arial" pitchFamily="34" charset="0"/>
        <a:buChar char="•"/>
        <a:tabLst/>
        <a:defRPr sz="3597" kern="1200" spc="-70" baseline="0">
          <a:gradFill>
            <a:gsLst>
              <a:gs pos="1250">
                <a:schemeClr val="tx1"/>
              </a:gs>
              <a:gs pos="100000">
                <a:schemeClr val="tx1"/>
              </a:gs>
            </a:gsLst>
            <a:lin ang="5400000" scaled="0"/>
          </a:gradFill>
          <a:latin typeface="+mj-lt"/>
          <a:ea typeface="+mn-ea"/>
          <a:cs typeface="+mn-cs"/>
        </a:defRPr>
      </a:lvl1pPr>
      <a:lvl2pPr marL="572572" marR="0" indent="-233153" algn="l" defTabSz="913541" rtl="0" eaLnBrk="1" fontAlgn="auto" latinLnBrk="0" hangingPunct="1">
        <a:lnSpc>
          <a:spcPct val="90000"/>
        </a:lnSpc>
        <a:spcBef>
          <a:spcPct val="20000"/>
        </a:spcBef>
        <a:spcAft>
          <a:spcPts val="0"/>
        </a:spcAft>
        <a:buClrTx/>
        <a:buSzPct val="90000"/>
        <a:buFont typeface="Wingdings" pitchFamily="2" charset="2"/>
        <a:buChar char=""/>
        <a:tabLst/>
        <a:defRPr sz="2397" kern="1200" spc="0" baseline="0">
          <a:gradFill>
            <a:gsLst>
              <a:gs pos="1250">
                <a:schemeClr val="tx1"/>
              </a:gs>
              <a:gs pos="100000">
                <a:schemeClr val="tx1"/>
              </a:gs>
            </a:gsLst>
            <a:lin ang="5400000" scaled="0"/>
          </a:gradFill>
          <a:latin typeface="+mn-lt"/>
          <a:ea typeface="+mn-ea"/>
          <a:cs typeface="+mn-cs"/>
        </a:defRPr>
      </a:lvl2pPr>
      <a:lvl3pPr marL="797795"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797795" algn="l"/>
        </a:tabLst>
        <a:defRPr sz="2397" kern="1200" spc="0" baseline="0">
          <a:gradFill>
            <a:gsLst>
              <a:gs pos="1250">
                <a:schemeClr val="tx1"/>
              </a:gs>
              <a:gs pos="100000">
                <a:schemeClr val="tx1"/>
              </a:gs>
            </a:gsLst>
            <a:lin ang="5400000" scaled="0"/>
          </a:gradFill>
          <a:latin typeface="+mn-lt"/>
          <a:ea typeface="+mn-ea"/>
          <a:cs typeface="+mn-cs"/>
        </a:defRPr>
      </a:lvl3pPr>
      <a:lvl4pPr marL="1029361" marR="0" indent="-231566" algn="l" defTabSz="913541" rtl="0" eaLnBrk="1" fontAlgn="auto" latinLnBrk="0" hangingPunct="1">
        <a:lnSpc>
          <a:spcPct val="90000"/>
        </a:lnSpc>
        <a:spcBef>
          <a:spcPct val="20000"/>
        </a:spcBef>
        <a:spcAft>
          <a:spcPts val="0"/>
        </a:spcAft>
        <a:buClrTx/>
        <a:buSzPct val="90000"/>
        <a:buFont typeface="Wingdings" pitchFamily="2" charset="2"/>
        <a:buChar char=""/>
        <a:tabLst/>
        <a:defRPr sz="1997" kern="1200" spc="0" baseline="0">
          <a:gradFill>
            <a:gsLst>
              <a:gs pos="1250">
                <a:schemeClr val="tx1"/>
              </a:gs>
              <a:gs pos="100000">
                <a:schemeClr val="tx1"/>
              </a:gs>
            </a:gsLst>
            <a:lin ang="5400000" scaled="0"/>
          </a:gradFill>
          <a:latin typeface="+mn-lt"/>
          <a:ea typeface="+mn-ea"/>
          <a:cs typeface="+mn-cs"/>
        </a:defRPr>
      </a:lvl4pPr>
      <a:lvl5pPr marL="1254583"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1254583" algn="l"/>
        </a:tabLst>
        <a:defRPr sz="1997" kern="1200" spc="0" baseline="0">
          <a:gradFill>
            <a:gsLst>
              <a:gs pos="1250">
                <a:schemeClr val="tx1"/>
              </a:gs>
              <a:gs pos="100000">
                <a:schemeClr val="tx1"/>
              </a:gs>
            </a:gsLst>
            <a:lin ang="5400000" scaled="0"/>
          </a:gradFill>
          <a:latin typeface="+mn-lt"/>
          <a:ea typeface="+mn-ea"/>
          <a:cs typeface="+mn-cs"/>
        </a:defRPr>
      </a:lvl5pPr>
      <a:lvl6pPr marL="251223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6pPr>
      <a:lvl7pPr marL="296900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7pPr>
      <a:lvl8pPr marL="3425778"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8pPr>
      <a:lvl9pPr marL="3882549"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9pPr>
    </p:bodyStyle>
    <p:otherStyle>
      <a:defPPr>
        <a:defRPr lang="en-US"/>
      </a:defPPr>
      <a:lvl1pPr marL="0" algn="l" defTabSz="913541" rtl="0" eaLnBrk="1" latinLnBrk="0" hangingPunct="1">
        <a:defRPr sz="1797" kern="1200">
          <a:solidFill>
            <a:schemeClr val="tx1"/>
          </a:solidFill>
          <a:latin typeface="+mn-lt"/>
          <a:ea typeface="+mn-ea"/>
          <a:cs typeface="+mn-cs"/>
        </a:defRPr>
      </a:lvl1pPr>
      <a:lvl2pPr marL="456771" algn="l" defTabSz="913541" rtl="0" eaLnBrk="1" latinLnBrk="0" hangingPunct="1">
        <a:defRPr sz="1797" kern="1200">
          <a:solidFill>
            <a:schemeClr val="tx1"/>
          </a:solidFill>
          <a:latin typeface="+mn-lt"/>
          <a:ea typeface="+mn-ea"/>
          <a:cs typeface="+mn-cs"/>
        </a:defRPr>
      </a:lvl2pPr>
      <a:lvl3pPr marL="913541" algn="l" defTabSz="913541" rtl="0" eaLnBrk="1" latinLnBrk="0" hangingPunct="1">
        <a:defRPr sz="1797" kern="1200">
          <a:solidFill>
            <a:schemeClr val="tx1"/>
          </a:solidFill>
          <a:latin typeface="+mn-lt"/>
          <a:ea typeface="+mn-ea"/>
          <a:cs typeface="+mn-cs"/>
        </a:defRPr>
      </a:lvl3pPr>
      <a:lvl4pPr marL="1370312" algn="l" defTabSz="913541" rtl="0" eaLnBrk="1" latinLnBrk="0" hangingPunct="1">
        <a:defRPr sz="1797" kern="1200">
          <a:solidFill>
            <a:schemeClr val="tx1"/>
          </a:solidFill>
          <a:latin typeface="+mn-lt"/>
          <a:ea typeface="+mn-ea"/>
          <a:cs typeface="+mn-cs"/>
        </a:defRPr>
      </a:lvl4pPr>
      <a:lvl5pPr marL="1827082" algn="l" defTabSz="913541" rtl="0" eaLnBrk="1" latinLnBrk="0" hangingPunct="1">
        <a:defRPr sz="1797" kern="1200">
          <a:solidFill>
            <a:schemeClr val="tx1"/>
          </a:solidFill>
          <a:latin typeface="+mn-lt"/>
          <a:ea typeface="+mn-ea"/>
          <a:cs typeface="+mn-cs"/>
        </a:defRPr>
      </a:lvl5pPr>
      <a:lvl6pPr marL="2283852" algn="l" defTabSz="913541" rtl="0" eaLnBrk="1" latinLnBrk="0" hangingPunct="1">
        <a:defRPr sz="1797" kern="1200">
          <a:solidFill>
            <a:schemeClr val="tx1"/>
          </a:solidFill>
          <a:latin typeface="+mn-lt"/>
          <a:ea typeface="+mn-ea"/>
          <a:cs typeface="+mn-cs"/>
        </a:defRPr>
      </a:lvl6pPr>
      <a:lvl7pPr marL="2740622" algn="l" defTabSz="913541" rtl="0" eaLnBrk="1" latinLnBrk="0" hangingPunct="1">
        <a:defRPr sz="1797" kern="1200">
          <a:solidFill>
            <a:schemeClr val="tx1"/>
          </a:solidFill>
          <a:latin typeface="+mn-lt"/>
          <a:ea typeface="+mn-ea"/>
          <a:cs typeface="+mn-cs"/>
        </a:defRPr>
      </a:lvl7pPr>
      <a:lvl8pPr marL="3197392" algn="l" defTabSz="913541" rtl="0" eaLnBrk="1" latinLnBrk="0" hangingPunct="1">
        <a:defRPr sz="1797" kern="1200">
          <a:solidFill>
            <a:schemeClr val="tx1"/>
          </a:solidFill>
          <a:latin typeface="+mn-lt"/>
          <a:ea typeface="+mn-ea"/>
          <a:cs typeface="+mn-cs"/>
        </a:defRPr>
      </a:lvl8pPr>
      <a:lvl9pPr marL="3654163" algn="l" defTabSz="913541" rtl="0" eaLnBrk="1" latinLnBrk="0" hangingPunct="1">
        <a:defRPr sz="179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5" y="0"/>
            <a:ext cx="1219094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sp>
        <p:nvSpPr>
          <p:cNvPr id="2" name="Title Placeholder 1"/>
          <p:cNvSpPr>
            <a:spLocks noGrp="1"/>
          </p:cNvSpPr>
          <p:nvPr>
            <p:ph type="title"/>
          </p:nvPr>
        </p:nvSpPr>
        <p:spPr>
          <a:xfrm>
            <a:off x="408674" y="312651"/>
            <a:ext cx="11646957"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06778" y="1470891"/>
            <a:ext cx="11371219" cy="1370632"/>
          </a:xfrm>
          <a:prstGeom prst="rect">
            <a:avLst/>
          </a:prstGeom>
        </p:spPr>
        <p:txBody>
          <a:bodyPr vert="horz" wrap="square" lIns="0" tIns="0" rIns="0" bIns="0" rtlCol="0">
            <a:spAutoFit/>
          </a:bodyPr>
          <a:lstStyle/>
          <a:p>
            <a:pPr lvl="0"/>
            <a:r>
              <a:rPr lang="en-US" dirty="0" smtClean="0"/>
              <a:t>Click to edit Master text styles 32pt</a:t>
            </a:r>
          </a:p>
          <a:p>
            <a:pPr lvl="1"/>
            <a:r>
              <a:rPr lang="en-US" dirty="0" smtClean="0"/>
              <a:t>Second level 24pt</a:t>
            </a:r>
          </a:p>
          <a:p>
            <a:pPr lvl="2"/>
            <a:r>
              <a:rPr lang="en-US" dirty="0" smtClean="0"/>
              <a:t>Third level 18pt</a:t>
            </a:r>
          </a:p>
        </p:txBody>
      </p:sp>
      <p:pic>
        <p:nvPicPr>
          <p:cNvPr id="6" name="Picture 5" hidden="1"/>
          <p:cNvPicPr>
            <a:picLocks noChangeAspect="1"/>
          </p:cNvPicPr>
          <p:nvPr userDrawn="1"/>
        </p:nvPicPr>
        <p:blipFill rotWithShape="1">
          <a:blip r:embed="rId21"/>
          <a:srcRect t="-100000" b="-50000"/>
          <a:stretch/>
        </p:blipFill>
        <p:spPr>
          <a:xfrm>
            <a:off x="9450034" y="6092680"/>
            <a:ext cx="2693839" cy="719913"/>
          </a:xfrm>
          <a:prstGeom prst="rect">
            <a:avLst/>
          </a:prstGeom>
          <a:solidFill>
            <a:schemeClr val="bg1"/>
          </a:solidFill>
        </p:spPr>
      </p:pic>
      <p:pic>
        <p:nvPicPr>
          <p:cNvPr id="7" name="Picture 6"/>
          <p:cNvPicPr>
            <a:picLocks noChangeAspect="1"/>
          </p:cNvPicPr>
          <p:nvPr userDrawn="1"/>
        </p:nvPicPr>
        <p:blipFill rotWithShape="1">
          <a:blip r:embed="rId22"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Tree>
    <p:extLst>
      <p:ext uri="{BB962C8B-B14F-4D97-AF65-F5344CB8AC3E}">
        <p14:creationId xmlns:p14="http://schemas.microsoft.com/office/powerpoint/2010/main" val="1183038807"/>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Lst>
  <p:transition>
    <p:fade/>
  </p:transition>
  <p:timing>
    <p:tnLst>
      <p:par>
        <p:cTn id="1" dur="indefinite" restart="never" nodeType="tmRoot"/>
      </p:par>
    </p:tnLst>
  </p:timing>
  <p:txStyles>
    <p:titleStyle>
      <a:lvl1pPr algn="l" defTabSz="914112" rtl="0" eaLnBrk="1" latinLnBrk="0" hangingPunct="1">
        <a:lnSpc>
          <a:spcPct val="90000"/>
        </a:lnSpc>
        <a:spcBef>
          <a:spcPct val="0"/>
        </a:spcBef>
        <a:buNone/>
        <a:defRPr lang="en-US" sz="4399" b="0" kern="1200" cap="none" spc="-133" baseline="0" dirty="0" smtClean="0">
          <a:ln w="3175">
            <a:noFill/>
          </a:ln>
          <a:solidFill>
            <a:srgbClr val="FFFFFF"/>
          </a:solidFill>
          <a:effectLst/>
          <a:latin typeface="Segoe UI Light"/>
          <a:ea typeface="+mn-ea"/>
          <a:cs typeface="Segoe UI Light"/>
        </a:defRPr>
      </a:lvl1pPr>
    </p:titleStyle>
    <p:bodyStyle>
      <a:lvl1pPr marL="287914" indent="-287914" algn="l" defTabSz="914112" rtl="0" eaLnBrk="1" latinLnBrk="0" hangingPunct="1">
        <a:lnSpc>
          <a:spcPct val="80000"/>
        </a:lnSpc>
        <a:spcBef>
          <a:spcPts val="800"/>
        </a:spcBef>
        <a:spcAft>
          <a:spcPts val="800"/>
        </a:spcAft>
        <a:buSzPct val="90000"/>
        <a:buFont typeface="Arial" pitchFamily="34" charset="0"/>
        <a:buChar char="•"/>
        <a:defRPr sz="3599" kern="1200">
          <a:solidFill>
            <a:srgbClr val="1C1C1C"/>
          </a:solidFill>
          <a:latin typeface="Segoe UI Light"/>
          <a:ea typeface="+mn-ea"/>
          <a:cs typeface="Segoe UI Light"/>
        </a:defRPr>
      </a:lvl1pPr>
      <a:lvl2pPr marL="575827" indent="-251924" algn="l" defTabSz="914112" rtl="0" eaLnBrk="1" latinLnBrk="0" hangingPunct="1">
        <a:lnSpc>
          <a:spcPct val="80000"/>
        </a:lnSpc>
        <a:spcBef>
          <a:spcPts val="800"/>
        </a:spcBef>
        <a:spcAft>
          <a:spcPts val="800"/>
        </a:spcAft>
        <a:buSzPct val="90000"/>
        <a:buFont typeface="Arial" pitchFamily="34" charset="0"/>
        <a:buChar char="•"/>
        <a:tabLst>
          <a:tab pos="630065" algn="l"/>
        </a:tabLst>
        <a:defRPr sz="2399" kern="1200">
          <a:solidFill>
            <a:srgbClr val="1C1C1C"/>
          </a:solidFill>
          <a:latin typeface="Segoe UI Light"/>
          <a:ea typeface="+mn-ea"/>
          <a:cs typeface="Segoe UI Light"/>
        </a:defRPr>
      </a:lvl2pPr>
      <a:lvl3pPr marL="791762" indent="-215935" algn="l" defTabSz="914112" rtl="0" eaLnBrk="1" latinLnBrk="0" hangingPunct="1">
        <a:lnSpc>
          <a:spcPct val="80000"/>
        </a:lnSpc>
        <a:spcBef>
          <a:spcPts val="800"/>
        </a:spcBef>
        <a:spcAft>
          <a:spcPts val="800"/>
        </a:spcAft>
        <a:buSzPct val="90000"/>
        <a:buFont typeface="Arial" pitchFamily="34" charset="0"/>
        <a:buChar char="•"/>
        <a:defRPr sz="1799" kern="1200">
          <a:solidFill>
            <a:srgbClr val="1C1C1C"/>
          </a:solidFill>
          <a:latin typeface="Segoe UI Light"/>
          <a:ea typeface="+mn-ea"/>
          <a:cs typeface="Segoe UI Light"/>
        </a:defRPr>
      </a:lvl3pPr>
      <a:lvl4pPr marL="1482317" indent="-223777" algn="l" defTabSz="914112" rtl="0" eaLnBrk="1" latinLnBrk="0" hangingPunct="1">
        <a:lnSpc>
          <a:spcPct val="90000"/>
        </a:lnSpc>
        <a:spcBef>
          <a:spcPct val="20000"/>
        </a:spcBef>
        <a:buSzPct val="90000"/>
        <a:buFont typeface="Arial" pitchFamily="34" charset="0"/>
        <a:buChar char="•"/>
        <a:tabLst>
          <a:tab pos="914148" algn="l"/>
        </a:tabLst>
        <a:defRPr sz="2399" kern="1200">
          <a:solidFill>
            <a:schemeClr val="tx1"/>
          </a:solidFill>
          <a:latin typeface="Segoe UI Light"/>
          <a:ea typeface="+mn-ea"/>
          <a:cs typeface="Segoe UI Light"/>
        </a:defRPr>
      </a:lvl4pPr>
      <a:lvl5pPr marL="1712442" indent="-230125" algn="l" defTabSz="914112" rtl="0" eaLnBrk="1" latinLnBrk="0" hangingPunct="1">
        <a:lnSpc>
          <a:spcPct val="90000"/>
        </a:lnSpc>
        <a:spcBef>
          <a:spcPct val="20000"/>
        </a:spcBef>
        <a:buSzPct val="90000"/>
        <a:buFont typeface="Arial" pitchFamily="34" charset="0"/>
        <a:buChar char="•"/>
        <a:defRPr sz="2399" kern="1200">
          <a:solidFill>
            <a:schemeClr val="tx1"/>
          </a:solidFill>
          <a:latin typeface="Segoe UI Light"/>
          <a:ea typeface="+mn-ea"/>
          <a:cs typeface="Segoe UI Light"/>
        </a:defRPr>
      </a:lvl5pPr>
      <a:lvl6pPr marL="2513808"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63"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19"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977"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12" rtl="0" eaLnBrk="1" latinLnBrk="0" hangingPunct="1">
        <a:defRPr sz="1899" kern="1200">
          <a:solidFill>
            <a:schemeClr val="tx1"/>
          </a:solidFill>
          <a:latin typeface="+mn-lt"/>
          <a:ea typeface="+mn-ea"/>
          <a:cs typeface="+mn-cs"/>
        </a:defRPr>
      </a:lvl1pPr>
      <a:lvl2pPr marL="457057" algn="l" defTabSz="914112" rtl="0" eaLnBrk="1" latinLnBrk="0" hangingPunct="1">
        <a:defRPr sz="1899" kern="1200">
          <a:solidFill>
            <a:schemeClr val="tx1"/>
          </a:solidFill>
          <a:latin typeface="+mn-lt"/>
          <a:ea typeface="+mn-ea"/>
          <a:cs typeface="+mn-cs"/>
        </a:defRPr>
      </a:lvl2pPr>
      <a:lvl3pPr marL="914112" algn="l" defTabSz="914112" rtl="0" eaLnBrk="1" latinLnBrk="0" hangingPunct="1">
        <a:defRPr sz="1899" kern="1200">
          <a:solidFill>
            <a:schemeClr val="tx1"/>
          </a:solidFill>
          <a:latin typeface="+mn-lt"/>
          <a:ea typeface="+mn-ea"/>
          <a:cs typeface="+mn-cs"/>
        </a:defRPr>
      </a:lvl3pPr>
      <a:lvl4pPr marL="1371168" algn="l" defTabSz="914112" rtl="0" eaLnBrk="1" latinLnBrk="0" hangingPunct="1">
        <a:defRPr sz="1899" kern="1200">
          <a:solidFill>
            <a:schemeClr val="tx1"/>
          </a:solidFill>
          <a:latin typeface="+mn-lt"/>
          <a:ea typeface="+mn-ea"/>
          <a:cs typeface="+mn-cs"/>
        </a:defRPr>
      </a:lvl4pPr>
      <a:lvl5pPr marL="1828224" algn="l" defTabSz="914112" rtl="0" eaLnBrk="1" latinLnBrk="0" hangingPunct="1">
        <a:defRPr sz="1899" kern="1200">
          <a:solidFill>
            <a:schemeClr val="tx1"/>
          </a:solidFill>
          <a:latin typeface="+mn-lt"/>
          <a:ea typeface="+mn-ea"/>
          <a:cs typeface="+mn-cs"/>
        </a:defRPr>
      </a:lvl5pPr>
      <a:lvl6pPr marL="2285281" algn="l" defTabSz="914112" rtl="0" eaLnBrk="1" latinLnBrk="0" hangingPunct="1">
        <a:defRPr sz="1899" kern="1200">
          <a:solidFill>
            <a:schemeClr val="tx1"/>
          </a:solidFill>
          <a:latin typeface="+mn-lt"/>
          <a:ea typeface="+mn-ea"/>
          <a:cs typeface="+mn-cs"/>
        </a:defRPr>
      </a:lvl6pPr>
      <a:lvl7pPr marL="2742334" algn="l" defTabSz="914112" rtl="0" eaLnBrk="1" latinLnBrk="0" hangingPunct="1">
        <a:defRPr sz="1899" kern="1200">
          <a:solidFill>
            <a:schemeClr val="tx1"/>
          </a:solidFill>
          <a:latin typeface="+mn-lt"/>
          <a:ea typeface="+mn-ea"/>
          <a:cs typeface="+mn-cs"/>
        </a:defRPr>
      </a:lvl7pPr>
      <a:lvl8pPr marL="3199392" algn="l" defTabSz="914112" rtl="0" eaLnBrk="1" latinLnBrk="0" hangingPunct="1">
        <a:defRPr sz="1899" kern="1200">
          <a:solidFill>
            <a:schemeClr val="tx1"/>
          </a:solidFill>
          <a:latin typeface="+mn-lt"/>
          <a:ea typeface="+mn-ea"/>
          <a:cs typeface="+mn-cs"/>
        </a:defRPr>
      </a:lvl8pPr>
      <a:lvl9pPr marL="3656448" algn="l" defTabSz="914112"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0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8.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3296581" y="4721105"/>
            <a:ext cx="8373759" cy="1444499"/>
          </a:xfrm>
        </p:spPr>
        <p:txBody>
          <a:bodyPr anchor="t" anchorCtr="0"/>
          <a:lstStyle/>
          <a:p>
            <a:r>
              <a:rPr lang="en-US" dirty="0" smtClean="0"/>
              <a:t>Microsoft Azure Readiness:</a:t>
            </a:r>
            <a:br>
              <a:rPr lang="en-US" dirty="0" smtClean="0"/>
            </a:br>
            <a:r>
              <a:rPr lang="en-US" b="1" dirty="0" smtClean="0"/>
              <a:t>Starter Kits for Partners</a:t>
            </a:r>
            <a:endParaRPr lang="en-US" b="1" dirty="0"/>
          </a:p>
        </p:txBody>
      </p:sp>
      <p:sp>
        <p:nvSpPr>
          <p:cNvPr id="3" name="Text Placeholder 2"/>
          <p:cNvSpPr>
            <a:spLocks noGrp="1"/>
          </p:cNvSpPr>
          <p:nvPr>
            <p:ph type="body" sz="quarter" idx="11"/>
          </p:nvPr>
        </p:nvSpPr>
        <p:spPr>
          <a:xfrm>
            <a:off x="3296581" y="6270640"/>
            <a:ext cx="5562465" cy="443070"/>
          </a:xfrm>
        </p:spPr>
        <p:txBody>
          <a:bodyPr/>
          <a:lstStyle/>
          <a:p>
            <a:endParaRPr lang="en-US"/>
          </a:p>
        </p:txBody>
      </p:sp>
    </p:spTree>
    <p:extLst>
      <p:ext uri="{BB962C8B-B14F-4D97-AF65-F5344CB8AC3E}">
        <p14:creationId xmlns:p14="http://schemas.microsoft.com/office/powerpoint/2010/main" val="29674033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724" y="778309"/>
            <a:ext cx="12177577" cy="6149498"/>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0879" y="565289"/>
            <a:ext cx="12177577" cy="5536671"/>
          </a:xfrm>
          <a:prstGeom prst="rect">
            <a:avLst/>
          </a:prstGeom>
        </p:spPr>
      </p:pic>
      <p:sp>
        <p:nvSpPr>
          <p:cNvPr id="26" name="Oval 25"/>
          <p:cNvSpPr/>
          <p:nvPr/>
        </p:nvSpPr>
        <p:spPr bwMode="auto">
          <a:xfrm>
            <a:off x="2395743" y="2690935"/>
            <a:ext cx="3352692" cy="3751119"/>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6991828" y="1402945"/>
            <a:ext cx="5192734" cy="4582350"/>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48" name="Oval 47"/>
          <p:cNvSpPr/>
          <p:nvPr/>
        </p:nvSpPr>
        <p:spPr bwMode="auto">
          <a:xfrm>
            <a:off x="4020577" y="1296814"/>
            <a:ext cx="5785856" cy="46231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2525" y="1056897"/>
            <a:ext cx="5190659" cy="325281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3162" y="105697"/>
            <a:ext cx="11053921" cy="747403"/>
          </a:xfrm>
        </p:spPr>
        <p:txBody>
          <a:bodyPr/>
          <a:lstStyle/>
          <a:p>
            <a:r>
              <a:rPr lang="en-US" sz="4797" spc="-100" dirty="0" smtClean="0">
                <a:solidFill>
                  <a:schemeClr val="accent1">
                    <a:lumMod val="50000"/>
                  </a:schemeClr>
                </a:solidFill>
              </a:rPr>
              <a:t> </a:t>
            </a:r>
            <a:r>
              <a:rPr lang="en-US" sz="3600" spc="-100" dirty="0" smtClean="0">
                <a:solidFill>
                  <a:schemeClr val="accent1">
                    <a:lumMod val="50000"/>
                  </a:schemeClr>
                </a:solidFill>
              </a:rPr>
              <a:t>Microsoft Azure: </a:t>
            </a:r>
            <a:r>
              <a:rPr lang="en-US" sz="3600" spc="-100" dirty="0">
                <a:solidFill>
                  <a:schemeClr val="accent1">
                    <a:lumMod val="50000"/>
                  </a:schemeClr>
                </a:solidFill>
              </a:rPr>
              <a:t>h</a:t>
            </a:r>
            <a:r>
              <a:rPr lang="en-US" sz="3600" spc="-100" dirty="0" smtClean="0">
                <a:solidFill>
                  <a:schemeClr val="accent1">
                    <a:lumMod val="50000"/>
                  </a:schemeClr>
                </a:solidFill>
              </a:rPr>
              <a:t>uge </a:t>
            </a:r>
            <a:r>
              <a:rPr lang="en-US" sz="3600" spc="-100" dirty="0">
                <a:solidFill>
                  <a:schemeClr val="accent1">
                    <a:lumMod val="50000"/>
                  </a:schemeClr>
                </a:solidFill>
              </a:rPr>
              <a:t>infrastructure </a:t>
            </a:r>
            <a:r>
              <a:rPr lang="en-US" sz="3600" dirty="0">
                <a:solidFill>
                  <a:schemeClr val="accent1">
                    <a:lumMod val="50000"/>
                  </a:schemeClr>
                </a:solidFill>
              </a:rPr>
              <a:t>scale 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65408" y="2322853"/>
            <a:ext cx="848738" cy="815236"/>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0401" y="2815900"/>
            <a:ext cx="848738" cy="815236"/>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6366" y="2377327"/>
            <a:ext cx="848738" cy="815236"/>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6650" y="2778488"/>
            <a:ext cx="848738" cy="815236"/>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30246" y="3158560"/>
            <a:ext cx="848738" cy="815236"/>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9768" y="4082374"/>
            <a:ext cx="848738" cy="815236"/>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6598" y="2993882"/>
            <a:ext cx="848738" cy="815236"/>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7404" y="3259859"/>
            <a:ext cx="848738" cy="815236"/>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262415" y="679016"/>
            <a:ext cx="10729662" cy="461254"/>
          </a:xfrm>
          <a:prstGeom prst="rect">
            <a:avLst/>
          </a:prstGeom>
          <a:noFill/>
          <a:ln>
            <a:noFill/>
          </a:ln>
        </p:spPr>
        <p:txBody>
          <a:bodyPr wrap="square" lIns="91347" tIns="45675" rIns="91347" bIns="45675" rtlCol="0">
            <a:spAutoFit/>
          </a:bodyPr>
          <a:lstStyle/>
          <a:p>
            <a:pPr defTabSz="1217911"/>
            <a:r>
              <a:rPr lang="en-US" sz="2398" spc="-100" dirty="0">
                <a:solidFill>
                  <a:schemeClr val="bg1"/>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75873" y="2918313"/>
            <a:ext cx="848738" cy="815236"/>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9331" y="2735057"/>
            <a:ext cx="848738" cy="815236"/>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196" y="5263197"/>
            <a:ext cx="848738" cy="815236"/>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3729" y="5405726"/>
            <a:ext cx="848738" cy="815236"/>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5074" y="4527052"/>
            <a:ext cx="848738" cy="815236"/>
          </a:xfrm>
          <a:prstGeom prst="rect">
            <a:avLst/>
          </a:prstGeom>
          <a:effectLst>
            <a:outerShdw blurRad="63500" sx="102000" sy="102000" algn="ctr" rotWithShape="0">
              <a:prstClr val="black">
                <a:alpha val="40000"/>
              </a:prstClr>
            </a:outerShdw>
          </a:effectLst>
        </p:spPr>
      </p:pic>
      <p:sp>
        <p:nvSpPr>
          <p:cNvPr id="3" name="Rectangle 2"/>
          <p:cNvSpPr/>
          <p:nvPr/>
        </p:nvSpPr>
        <p:spPr>
          <a:xfrm>
            <a:off x="162880" y="5586561"/>
            <a:ext cx="7942205" cy="1240340"/>
          </a:xfrm>
          <a:prstGeom prst="rect">
            <a:avLst/>
          </a:prstGeom>
          <a:solidFill>
            <a:schemeClr val="bg1">
              <a:alpha val="26000"/>
            </a:schemeClr>
          </a:solidFill>
        </p:spPr>
        <p:txBody>
          <a:bodyPr wrap="square">
            <a:spAutoFit/>
          </a:bodyPr>
          <a:lstStyle/>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5190" y="3502913"/>
            <a:ext cx="848738" cy="815236"/>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9968509" y="6199208"/>
            <a:ext cx="335313" cy="288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pc="-100" dirty="0">
              <a:solidFill>
                <a:srgbClr val="FFFFFF"/>
              </a:solidFill>
              <a:latin typeface="Segoe UI Light"/>
              <a:cs typeface="Segoe UI" pitchFamily="34" charset="0"/>
            </a:endParaRPr>
          </a:p>
        </p:txBody>
      </p:sp>
      <p:sp>
        <p:nvSpPr>
          <p:cNvPr id="68" name="Rectangle 67"/>
          <p:cNvSpPr/>
          <p:nvPr/>
        </p:nvSpPr>
        <p:spPr bwMode="auto">
          <a:xfrm>
            <a:off x="8390891" y="6203425"/>
            <a:ext cx="335313" cy="28805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z="1400" spc="-100" dirty="0">
              <a:solidFill>
                <a:srgbClr val="FFFFFF"/>
              </a:solidFill>
              <a:latin typeface="Segoe UI Light"/>
              <a:cs typeface="Segoe UI" pitchFamily="34" charset="0"/>
            </a:endParaRPr>
          </a:p>
        </p:txBody>
      </p:sp>
      <p:sp>
        <p:nvSpPr>
          <p:cNvPr id="4" name="Rectangle 3"/>
          <p:cNvSpPr/>
          <p:nvPr/>
        </p:nvSpPr>
        <p:spPr>
          <a:xfrm>
            <a:off x="8737459" y="6185293"/>
            <a:ext cx="1158459"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p>
        </p:txBody>
      </p:sp>
      <p:sp>
        <p:nvSpPr>
          <p:cNvPr id="69" name="Rectangle 68"/>
          <p:cNvSpPr/>
          <p:nvPr/>
        </p:nvSpPr>
        <p:spPr>
          <a:xfrm>
            <a:off x="10315077" y="6181508"/>
            <a:ext cx="1149867"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Announced</a:t>
            </a:r>
            <a:endParaRPr lang="en-US" sz="1600"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8648" y="2856420"/>
            <a:ext cx="848738" cy="815236"/>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2436" y="3468717"/>
            <a:ext cx="848738" cy="815236"/>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37404" y="2427112"/>
            <a:ext cx="564128" cy="7244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57535" y="219940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02817" y="3196283"/>
            <a:ext cx="283903" cy="691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789877" y="302048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05181" y="2998048"/>
            <a:ext cx="442167" cy="33017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499182" y="3327402"/>
            <a:ext cx="585710" cy="1770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499180" y="3336303"/>
            <a:ext cx="452597" cy="4163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698049" y="2011663"/>
            <a:ext cx="1050385"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223241" y="2377086"/>
            <a:ext cx="464954" cy="3678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17687" y="2750736"/>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084892" y="3162394"/>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3951777" y="356992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2999235" y="2557962"/>
            <a:ext cx="42476" cy="6766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462349" y="2192539"/>
            <a:ext cx="107377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45170" y="259775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58110" y="2780469"/>
            <a:ext cx="1138566" cy="37105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08808" y="3636404"/>
            <a:ext cx="110143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10238" y="3685765"/>
            <a:ext cx="453034" cy="13334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462945" y="4955519"/>
            <a:ext cx="232315" cy="2932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629700" y="5235536"/>
            <a:ext cx="980362"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147438" y="2417167"/>
            <a:ext cx="399699" cy="36808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077027" y="2079030"/>
            <a:ext cx="101598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135769" y="2509822"/>
            <a:ext cx="1085801"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678669" y="2875244"/>
            <a:ext cx="40555" cy="40247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273747" y="2906658"/>
            <a:ext cx="1133118"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7850835" y="3605053"/>
            <a:ext cx="587739" cy="31272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0859971" y="2820683"/>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0859970" y="3277719"/>
            <a:ext cx="930166"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19449" y="2857526"/>
            <a:ext cx="848738" cy="815236"/>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539248" y="3006420"/>
            <a:ext cx="342908" cy="25765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449917" y="3401502"/>
            <a:ext cx="425419" cy="6521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481984" y="3463828"/>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477230" y="3388189"/>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290650" y="3234656"/>
            <a:ext cx="557785" cy="3363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663730" y="3699893"/>
            <a:ext cx="6373" cy="17755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930339" y="3932491"/>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872" y="3440136"/>
            <a:ext cx="848738" cy="815236"/>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640556" y="3851815"/>
            <a:ext cx="315475" cy="29808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82105" y="4447449"/>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8895045" y="4484768"/>
            <a:ext cx="420614" cy="1453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098131" y="5714653"/>
            <a:ext cx="610502" cy="9890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8976808" y="5511177"/>
            <a:ext cx="118202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0923696" y="5321054"/>
            <a:ext cx="277284" cy="36213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644302" y="4955631"/>
            <a:ext cx="111335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726205" y="6488810"/>
            <a:ext cx="2108206" cy="338554"/>
          </a:xfrm>
          <a:prstGeom prst="rect">
            <a:avLst/>
          </a:prstGeom>
        </p:spPr>
        <p:txBody>
          <a:bodyPr wrap="none">
            <a:spAutoFit/>
          </a:bodyPr>
          <a:lstStyle/>
          <a:p>
            <a:pPr marL="0" lvl="1" defTabSz="913653">
              <a:buSzPct val="100000"/>
            </a:pPr>
            <a:r>
              <a:rPr lang="en-US" sz="1600" spc="-29"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371784142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0"/>
          </p:nvPr>
        </p:nvSpPr>
        <p:spPr>
          <a:xfrm>
            <a:off x="519115" y="1448342"/>
            <a:ext cx="11173090" cy="498598"/>
          </a:xfrm>
        </p:spPr>
        <p:txBody>
          <a:bodyPr/>
          <a:lstStyle/>
          <a:p>
            <a:endParaRPr lang="en-US"/>
          </a:p>
        </p:txBody>
      </p:sp>
      <p:pic>
        <p:nvPicPr>
          <p:cNvPr id="6" name="Picture 7" descr="08"/>
          <p:cNvPicPr>
            <a:picLocks noChangeAspect="1" noChangeArrowheads="1"/>
          </p:cNvPicPr>
          <p:nvPr/>
        </p:nvPicPr>
        <p:blipFill>
          <a:blip r:embed="rId3" cstate="print"/>
          <a:srcRect/>
          <a:stretch>
            <a:fillRect/>
          </a:stretch>
        </p:blipFill>
        <p:spPr bwMode="auto">
          <a:xfrm>
            <a:off x="-101567" y="893"/>
            <a:ext cx="12290399" cy="6856214"/>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733" y="686519"/>
            <a:ext cx="5295134" cy="2856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5" descr="View1(Higher Option)"/>
          <p:cNvPicPr>
            <a:picLocks noChangeAspect="1" noChangeArrowheads="1"/>
          </p:cNvPicPr>
          <p:nvPr/>
        </p:nvPicPr>
        <p:blipFill>
          <a:blip r:embed="rId5" cstate="print"/>
          <a:srcRect/>
          <a:stretch>
            <a:fillRect/>
          </a:stretch>
        </p:blipFill>
        <p:spPr bwMode="auto">
          <a:xfrm>
            <a:off x="6602103" y="706283"/>
            <a:ext cx="5041556" cy="2797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5" descr="\\groveland\public\Quincy\2007_01_07\2006_01_07_Sunris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0046" y="4017494"/>
            <a:ext cx="10969943" cy="2174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0602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06296" y="254572"/>
            <a:ext cx="11173090" cy="747897"/>
          </a:xfrm>
        </p:spPr>
        <p:txBody>
          <a:bodyPr/>
          <a:lstStyle/>
          <a:p>
            <a:r>
              <a:rPr lang="en-US" smtClean="0">
                <a:solidFill>
                  <a:schemeClr val="bg1">
                    <a:lumMod val="50000"/>
                  </a:schemeClr>
                </a:solidFill>
                <a:latin typeface="Segoe UI Light" pitchFamily="34" charset="0"/>
              </a:rPr>
              <a:t>social web - sharepoint</a:t>
            </a:r>
            <a:endParaRPr lang="en-US">
              <a:solidFill>
                <a:schemeClr val="bg1">
                  <a:lumMod val="50000"/>
                </a:schemeClr>
              </a:solidFill>
              <a:latin typeface="Segoe UI Light" pitchFamily="34" charset="0"/>
            </a:endParaRPr>
          </a:p>
        </p:txBody>
      </p:sp>
      <p:pic>
        <p:nvPicPr>
          <p:cNvPr id="5" name="Picture 4" descr="http://i.i.com.com/cnwk.1d/i/bto/20090930/CH1-182_610x435.jpg"/>
          <p:cNvPicPr>
            <a:picLocks noChangeAspect="1" noChangeArrowheads="1"/>
          </p:cNvPicPr>
          <p:nvPr/>
        </p:nvPicPr>
        <p:blipFill>
          <a:blip r:embed="rId3" cstate="print"/>
          <a:srcRect/>
          <a:stretch>
            <a:fillRect/>
          </a:stretch>
        </p:blipFill>
        <p:spPr bwMode="auto">
          <a:xfrm>
            <a:off x="12" y="969"/>
            <a:ext cx="12138796" cy="7028813"/>
          </a:xfrm>
          <a:prstGeom prst="rect">
            <a:avLst/>
          </a:prstGeom>
          <a:noFill/>
        </p:spPr>
      </p:pic>
    </p:spTree>
    <p:extLst>
      <p:ext uri="{BB962C8B-B14F-4D97-AF65-F5344CB8AC3E}">
        <p14:creationId xmlns:p14="http://schemas.microsoft.com/office/powerpoint/2010/main" val="297489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 </a:t>
            </a:r>
            <a:r>
              <a:rPr lang="en-US" dirty="0" smtClean="0"/>
              <a:t>Market Landscape</a:t>
            </a:r>
            <a:endParaRPr lang="en-US" dirty="0"/>
          </a:p>
        </p:txBody>
      </p:sp>
      <p:grpSp>
        <p:nvGrpSpPr>
          <p:cNvPr id="21" name="Group 20"/>
          <p:cNvGrpSpPr/>
          <p:nvPr/>
        </p:nvGrpSpPr>
        <p:grpSpPr>
          <a:xfrm>
            <a:off x="493217" y="2473972"/>
            <a:ext cx="3239209" cy="3812340"/>
            <a:chOff x="503237" y="2963862"/>
            <a:chExt cx="3305023" cy="3889798"/>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237" y="2963862"/>
              <a:ext cx="3305023" cy="3305023"/>
            </a:xfrm>
            <a:prstGeom prst="rect">
              <a:avLst/>
            </a:prstGeom>
          </p:spPr>
        </p:pic>
        <p:sp>
          <p:nvSpPr>
            <p:cNvPr id="7" name="Rectangle 6"/>
            <p:cNvSpPr/>
            <p:nvPr/>
          </p:nvSpPr>
          <p:spPr>
            <a:xfrm>
              <a:off x="503237" y="6268885"/>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IaaS</a:t>
              </a:r>
            </a:p>
          </p:txBody>
        </p:sp>
      </p:grpSp>
      <p:grpSp>
        <p:nvGrpSpPr>
          <p:cNvPr id="22" name="Group 21"/>
          <p:cNvGrpSpPr/>
          <p:nvPr/>
        </p:nvGrpSpPr>
        <p:grpSpPr>
          <a:xfrm>
            <a:off x="4485158" y="2473973"/>
            <a:ext cx="3258724" cy="3825401"/>
            <a:chOff x="4576287" y="2963863"/>
            <a:chExt cx="3324934" cy="3903125"/>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6287" y="2963863"/>
              <a:ext cx="3318350" cy="3318350"/>
            </a:xfrm>
            <a:prstGeom prst="rect">
              <a:avLst/>
            </a:prstGeom>
          </p:spPr>
        </p:pic>
        <p:sp>
          <p:nvSpPr>
            <p:cNvPr id="8" name="Rectangle 7"/>
            <p:cNvSpPr/>
            <p:nvPr/>
          </p:nvSpPr>
          <p:spPr>
            <a:xfrm>
              <a:off x="4596198" y="6282213"/>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PaaS</a:t>
              </a:r>
            </a:p>
          </p:txBody>
        </p:sp>
      </p:grpSp>
      <p:grpSp>
        <p:nvGrpSpPr>
          <p:cNvPr id="23" name="Group 22"/>
          <p:cNvGrpSpPr/>
          <p:nvPr/>
        </p:nvGrpSpPr>
        <p:grpSpPr>
          <a:xfrm>
            <a:off x="8409574" y="2473973"/>
            <a:ext cx="3279930" cy="3838464"/>
            <a:chOff x="8580437" y="2963863"/>
            <a:chExt cx="3346571" cy="3916453"/>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3765" y="2963863"/>
              <a:ext cx="3305022" cy="3305022"/>
            </a:xfrm>
            <a:prstGeom prst="rect">
              <a:avLst/>
            </a:prstGeom>
          </p:spPr>
        </p:pic>
        <p:sp>
          <p:nvSpPr>
            <p:cNvPr id="9" name="Rectangle 8"/>
            <p:cNvSpPr/>
            <p:nvPr/>
          </p:nvSpPr>
          <p:spPr>
            <a:xfrm>
              <a:off x="8580437" y="6295541"/>
              <a:ext cx="3346571"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Storage</a:t>
              </a:r>
            </a:p>
          </p:txBody>
        </p:sp>
      </p:grpSp>
      <p:grpSp>
        <p:nvGrpSpPr>
          <p:cNvPr id="10" name="Group 9"/>
          <p:cNvGrpSpPr/>
          <p:nvPr/>
        </p:nvGrpSpPr>
        <p:grpSpPr>
          <a:xfrm rot="16200000">
            <a:off x="5391036" y="-1308242"/>
            <a:ext cx="2751032" cy="8065727"/>
            <a:chOff x="3581209" y="3091365"/>
            <a:chExt cx="5274973" cy="8068972"/>
          </a:xfrm>
        </p:grpSpPr>
        <p:sp>
          <p:nvSpPr>
            <p:cNvPr id="11" name="Left Bracket 10"/>
            <p:cNvSpPr/>
            <p:nvPr/>
          </p:nvSpPr>
          <p:spPr>
            <a:xfrm>
              <a:off x="7549504" y="3091365"/>
              <a:ext cx="1011998" cy="8068972"/>
            </a:xfrm>
            <a:prstGeom prst="leftBracket">
              <a:avLst>
                <a:gd name="adj" fmla="val 0"/>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cxnSp>
          <p:nvCxnSpPr>
            <p:cNvPr id="12" name="Straight Connector 11"/>
            <p:cNvCxnSpPr/>
            <p:nvPr/>
          </p:nvCxnSpPr>
          <p:spPr>
            <a:xfrm rot="5400000" flipH="1" flipV="1">
              <a:off x="5687124" y="1602557"/>
              <a:ext cx="40934" cy="3683821"/>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rot="5400000">
              <a:off x="4272221" y="6576376"/>
              <a:ext cx="8068972" cy="1098950"/>
            </a:xfrm>
            <a:prstGeom prst="rect">
              <a:avLst/>
            </a:prstGeom>
          </p:spPr>
          <p:txBody>
            <a:bodyPr wrap="square">
              <a:spAutoFit/>
            </a:bodyPr>
            <a:lstStyle/>
            <a:p>
              <a:pPr algn="ctr">
                <a:buClr>
                  <a:srgbClr val="800000"/>
                </a:buClr>
              </a:pPr>
              <a:r>
                <a:rPr lang="en-US" sz="3136" i="1" dirty="0">
                  <a:solidFill>
                    <a:schemeClr val="accent1">
                      <a:lumMod val="50000"/>
                    </a:schemeClr>
                  </a:solidFill>
                </a:rPr>
                <a:t>Microsoft</a:t>
              </a:r>
              <a:endParaRPr lang="en-US" sz="1799" i="1" dirty="0">
                <a:solidFill>
                  <a:schemeClr val="accent1">
                    <a:lumMod val="50000"/>
                  </a:schemeClr>
                </a:solidFill>
              </a:endParaRPr>
            </a:p>
          </p:txBody>
        </p:sp>
        <p:cxnSp>
          <p:nvCxnSpPr>
            <p:cNvPr id="14" name="Straight Connector 13"/>
            <p:cNvCxnSpPr/>
            <p:nvPr/>
          </p:nvCxnSpPr>
          <p:spPr>
            <a:xfrm rot="5400000" flipH="1" flipV="1">
              <a:off x="5560458" y="5071895"/>
              <a:ext cx="9796" cy="3968294"/>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5879637" y="9269540"/>
              <a:ext cx="3204" cy="3336529"/>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957743" y="3407707"/>
            <a:ext cx="8018781" cy="622432"/>
            <a:chOff x="3017837" y="3916569"/>
            <a:chExt cx="8181705" cy="635078"/>
          </a:xfrm>
        </p:grpSpPr>
        <p:sp>
          <p:nvSpPr>
            <p:cNvPr id="26" name="Rounded Rectangle 25"/>
            <p:cNvSpPr/>
            <p:nvPr/>
          </p:nvSpPr>
          <p:spPr bwMode="auto">
            <a:xfrm>
              <a:off x="3017837" y="4106860"/>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8" name="Rounded Rectangle 27"/>
            <p:cNvSpPr/>
            <p:nvPr/>
          </p:nvSpPr>
          <p:spPr bwMode="auto">
            <a:xfrm>
              <a:off x="6582012" y="4246846"/>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9" name="Rounded Rectangle 28"/>
            <p:cNvSpPr/>
            <p:nvPr/>
          </p:nvSpPr>
          <p:spPr bwMode="auto">
            <a:xfrm>
              <a:off x="10707890" y="3916569"/>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grpSp>
      <p:sp>
        <p:nvSpPr>
          <p:cNvPr id="25" name="Rectangle 24"/>
          <p:cNvSpPr/>
          <p:nvPr/>
        </p:nvSpPr>
        <p:spPr bwMode="auto">
          <a:xfrm>
            <a:off x="408674" y="6360486"/>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smtClean="0">
                <a:solidFill>
                  <a:schemeClr val="tx2"/>
                </a:solidFill>
                <a:latin typeface="Segoe UI Light"/>
              </a:rPr>
              <a:t>Reference</a:t>
            </a:r>
            <a:r>
              <a:rPr lang="en-US" sz="1961" dirty="0">
                <a:solidFill>
                  <a:schemeClr val="tx2"/>
                </a:solidFill>
                <a:latin typeface="Segoe UI Light"/>
              </a:rPr>
              <a:t>: David </a:t>
            </a:r>
            <a:r>
              <a:rPr lang="en-US" sz="1961" dirty="0" smtClean="0">
                <a:solidFill>
                  <a:schemeClr val="tx2"/>
                </a:solidFill>
                <a:latin typeface="Segoe UI Light"/>
              </a:rPr>
              <a:t>Chappell, Microsoft Ignite 2015 | TechEd 2014</a:t>
            </a:r>
            <a:endParaRPr lang="en-US" sz="1961" dirty="0">
              <a:solidFill>
                <a:schemeClr val="tx2"/>
              </a:solidFill>
              <a:latin typeface="Segoe UI Light"/>
            </a:endParaRPr>
          </a:p>
        </p:txBody>
      </p:sp>
    </p:spTree>
    <p:extLst>
      <p:ext uri="{BB962C8B-B14F-4D97-AF65-F5344CB8AC3E}">
        <p14:creationId xmlns:p14="http://schemas.microsoft.com/office/powerpoint/2010/main" val="349379246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0230576" y="6023638"/>
            <a:ext cx="1958249" cy="681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1668674" y="3471895"/>
            <a:ext cx="10401589" cy="2186151"/>
            <a:chOff x="1701311" y="3589999"/>
            <a:chExt cx="10564010" cy="2230569"/>
          </a:xfrm>
        </p:grpSpPr>
        <p:cxnSp>
          <p:nvCxnSpPr>
            <p:cNvPr id="52" name="Straight Connector 51"/>
            <p:cNvCxnSpPr/>
            <p:nvPr/>
          </p:nvCxnSpPr>
          <p:spPr>
            <a:xfrm>
              <a:off x="1741221" y="4321195"/>
              <a:ext cx="10511975" cy="51016"/>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701311" y="3589999"/>
              <a:ext cx="10564010" cy="7622"/>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21169" y="5767111"/>
              <a:ext cx="10544151" cy="5345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712683" y="5058011"/>
              <a:ext cx="10552637" cy="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9982986" y="4244830"/>
            <a:ext cx="1346554"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Prediction API</a:t>
            </a:r>
          </a:p>
        </p:txBody>
      </p:sp>
      <p:sp>
        <p:nvSpPr>
          <p:cNvPr id="2" name="Title 1"/>
          <p:cNvSpPr>
            <a:spLocks noGrp="1"/>
          </p:cNvSpPr>
          <p:nvPr>
            <p:ph type="title"/>
          </p:nvPr>
        </p:nvSpPr>
        <p:spPr/>
        <p:txBody>
          <a:bodyPr>
            <a:normAutofit fontScale="90000"/>
          </a:bodyPr>
          <a:lstStyle/>
          <a:p>
            <a:r>
              <a:rPr lang="en-US" sz="5881" dirty="0"/>
              <a:t>Public Cloud Platforms</a:t>
            </a:r>
            <a:br>
              <a:rPr lang="en-US" sz="5881" dirty="0"/>
            </a:br>
            <a:endParaRPr lang="en-US" sz="3528" dirty="0">
              <a:solidFill>
                <a:schemeClr val="tx1"/>
              </a:solidFill>
            </a:endParaRPr>
          </a:p>
        </p:txBody>
      </p:sp>
      <p:sp>
        <p:nvSpPr>
          <p:cNvPr id="42" name="Rectangle 41"/>
          <p:cNvSpPr/>
          <p:nvPr/>
        </p:nvSpPr>
        <p:spPr>
          <a:xfrm>
            <a:off x="1688138" y="2747426"/>
            <a:ext cx="10379277" cy="3626176"/>
          </a:xfrm>
          <a:prstGeom prst="rect">
            <a:avLst/>
          </a:prstGeom>
          <a:noFill/>
          <a:ln w="31750">
            <a:solidFill>
              <a:schemeClr val="bg1"/>
            </a:solidFill>
            <a:tailEnd type="stealth" w="lg" len="lg"/>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00">
              <a:solidFill>
                <a:schemeClr val="tx2">
                  <a:lumMod val="50000"/>
                </a:schemeClr>
              </a:solidFill>
            </a:endParaRPr>
          </a:p>
        </p:txBody>
      </p:sp>
      <p:sp>
        <p:nvSpPr>
          <p:cNvPr id="96" name="TextBox 95"/>
          <p:cNvSpPr txBox="1"/>
          <p:nvPr/>
        </p:nvSpPr>
        <p:spPr>
          <a:xfrm>
            <a:off x="416740" y="2808675"/>
            <a:ext cx="1251934" cy="573130"/>
          </a:xfrm>
          <a:prstGeom prst="rect">
            <a:avLst/>
          </a:prstGeom>
          <a:noFill/>
        </p:spPr>
        <p:txBody>
          <a:bodyPr wrap="square" rtlCol="0">
            <a:spAutoFit/>
          </a:bodyPr>
          <a:lstStyle/>
          <a:p>
            <a:pPr algn="r"/>
            <a:r>
              <a:rPr lang="en-US" sz="1568" b="1" dirty="0">
                <a:solidFill>
                  <a:schemeClr val="accent4">
                    <a:lumMod val="50000"/>
                  </a:schemeClr>
                </a:solidFill>
              </a:rPr>
              <a:t>Microsoft</a:t>
            </a:r>
          </a:p>
          <a:p>
            <a:pPr algn="r"/>
            <a:r>
              <a:rPr lang="en-US" sz="1568" b="1" dirty="0">
                <a:solidFill>
                  <a:schemeClr val="accent4">
                    <a:lumMod val="50000"/>
                  </a:schemeClr>
                </a:solidFill>
              </a:rPr>
              <a:t>Azure</a:t>
            </a:r>
          </a:p>
        </p:txBody>
      </p:sp>
      <p:sp>
        <p:nvSpPr>
          <p:cNvPr id="99" name="TextBox 98"/>
          <p:cNvSpPr txBox="1"/>
          <p:nvPr/>
        </p:nvSpPr>
        <p:spPr>
          <a:xfrm>
            <a:off x="100271" y="3566387"/>
            <a:ext cx="1550298" cy="573130"/>
          </a:xfrm>
          <a:prstGeom prst="rect">
            <a:avLst/>
          </a:prstGeom>
          <a:noFill/>
        </p:spPr>
        <p:txBody>
          <a:bodyPr wrap="square" rtlCol="0">
            <a:spAutoFit/>
          </a:bodyPr>
          <a:lstStyle/>
          <a:p>
            <a:pPr algn="r"/>
            <a:r>
              <a:rPr lang="en-US" sz="1568" b="1" dirty="0">
                <a:solidFill>
                  <a:schemeClr val="bg1">
                    <a:lumMod val="50000"/>
                  </a:schemeClr>
                </a:solidFill>
              </a:rPr>
              <a:t>Amazon </a:t>
            </a:r>
          </a:p>
          <a:p>
            <a:pPr algn="r"/>
            <a:r>
              <a:rPr lang="en-US" sz="1568" b="1" dirty="0">
                <a:solidFill>
                  <a:schemeClr val="bg1">
                    <a:lumMod val="50000"/>
                  </a:schemeClr>
                </a:solidFill>
              </a:rPr>
              <a:t>Web Services</a:t>
            </a:r>
          </a:p>
        </p:txBody>
      </p:sp>
      <p:sp>
        <p:nvSpPr>
          <p:cNvPr id="104" name="TextBox 103"/>
          <p:cNvSpPr txBox="1"/>
          <p:nvPr/>
        </p:nvSpPr>
        <p:spPr>
          <a:xfrm>
            <a:off x="252675" y="5079700"/>
            <a:ext cx="1396179" cy="331812"/>
          </a:xfrm>
          <a:prstGeom prst="rect">
            <a:avLst/>
          </a:prstGeom>
          <a:noFill/>
        </p:spPr>
        <p:txBody>
          <a:bodyPr wrap="square" rtlCol="0">
            <a:spAutoFit/>
          </a:bodyPr>
          <a:lstStyle/>
          <a:p>
            <a:pPr algn="r"/>
            <a:r>
              <a:rPr lang="en-US" sz="1568" b="1" dirty="0">
                <a:solidFill>
                  <a:schemeClr val="bg1">
                    <a:lumMod val="50000"/>
                  </a:schemeClr>
                </a:solidFill>
              </a:rPr>
              <a:t>OpenStack</a:t>
            </a:r>
          </a:p>
        </p:txBody>
      </p:sp>
      <p:grpSp>
        <p:nvGrpSpPr>
          <p:cNvPr id="13" name="Group 12"/>
          <p:cNvGrpSpPr/>
          <p:nvPr/>
        </p:nvGrpSpPr>
        <p:grpSpPr>
          <a:xfrm>
            <a:off x="3138602" y="2718141"/>
            <a:ext cx="7545452" cy="3669854"/>
            <a:chOff x="2945219" y="2768025"/>
            <a:chExt cx="7698759" cy="3115425"/>
          </a:xfrm>
        </p:grpSpPr>
        <p:cxnSp>
          <p:nvCxnSpPr>
            <p:cNvPr id="44" name="Straight Connector 43"/>
            <p:cNvCxnSpPr/>
            <p:nvPr/>
          </p:nvCxnSpPr>
          <p:spPr>
            <a:xfrm flipH="1">
              <a:off x="6015086" y="2774015"/>
              <a:ext cx="23466" cy="310406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562552" y="2774015"/>
              <a:ext cx="18150" cy="31094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45219" y="2773939"/>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638519" y="2768025"/>
              <a:ext cx="5459" cy="3104033"/>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658603" y="1832740"/>
            <a:ext cx="4551071" cy="4540862"/>
            <a:chOff x="4496103" y="1988150"/>
            <a:chExt cx="4643539" cy="3937208"/>
          </a:xfrm>
        </p:grpSpPr>
        <p:cxnSp>
          <p:nvCxnSpPr>
            <p:cNvPr id="81" name="Straight Connector 80"/>
            <p:cNvCxnSpPr/>
            <p:nvPr/>
          </p:nvCxnSpPr>
          <p:spPr>
            <a:xfrm>
              <a:off x="9134142" y="2008225"/>
              <a:ext cx="5500" cy="3917133"/>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496103" y="1988150"/>
              <a:ext cx="0" cy="39328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36988" y="4262861"/>
            <a:ext cx="1609239" cy="816185"/>
          </a:xfrm>
          <a:prstGeom prst="rect">
            <a:avLst/>
          </a:prstGeom>
          <a:noFill/>
        </p:spPr>
        <p:txBody>
          <a:bodyPr wrap="square" rtlCol="0">
            <a:spAutoFit/>
          </a:bodyPr>
          <a:lstStyle/>
          <a:p>
            <a:pPr algn="r"/>
            <a:r>
              <a:rPr lang="en-US" sz="1568" b="1" dirty="0">
                <a:solidFill>
                  <a:schemeClr val="bg1">
                    <a:lumMod val="50000"/>
                  </a:schemeClr>
                </a:solidFill>
              </a:rPr>
              <a:t>Google </a:t>
            </a:r>
          </a:p>
          <a:p>
            <a:pPr algn="r"/>
            <a:r>
              <a:rPr lang="en-US" sz="1568" b="1" dirty="0">
                <a:solidFill>
                  <a:schemeClr val="bg1">
                    <a:lumMod val="50000"/>
                  </a:schemeClr>
                </a:solidFill>
              </a:rPr>
              <a:t>Cloud Platform</a:t>
            </a:r>
          </a:p>
        </p:txBody>
      </p:sp>
      <p:sp>
        <p:nvSpPr>
          <p:cNvPr id="57" name="TextBox 56"/>
          <p:cNvSpPr txBox="1"/>
          <p:nvPr/>
        </p:nvSpPr>
        <p:spPr>
          <a:xfrm>
            <a:off x="1699414"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Compute Cloud (EC2)</a:t>
            </a:r>
          </a:p>
        </p:txBody>
      </p:sp>
      <p:sp>
        <p:nvSpPr>
          <p:cNvPr id="67" name="TextBox 66"/>
          <p:cNvSpPr txBox="1"/>
          <p:nvPr/>
        </p:nvSpPr>
        <p:spPr>
          <a:xfrm>
            <a:off x="1695913"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Virtual Machines</a:t>
            </a:r>
          </a:p>
        </p:txBody>
      </p:sp>
      <p:sp>
        <p:nvSpPr>
          <p:cNvPr id="68" name="TextBox 67"/>
          <p:cNvSpPr txBox="1"/>
          <p:nvPr/>
        </p:nvSpPr>
        <p:spPr>
          <a:xfrm>
            <a:off x="1698705" y="4905202"/>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a:t>
            </a:r>
          </a:p>
        </p:txBody>
      </p:sp>
      <p:sp>
        <p:nvSpPr>
          <p:cNvPr id="70" name="TextBox 69"/>
          <p:cNvSpPr txBox="1"/>
          <p:nvPr/>
        </p:nvSpPr>
        <p:spPr>
          <a:xfrm>
            <a:off x="1696565"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Compute Engine</a:t>
            </a:r>
          </a:p>
        </p:txBody>
      </p:sp>
      <p:sp>
        <p:nvSpPr>
          <p:cNvPr id="74" name="TextBox 73"/>
          <p:cNvSpPr txBox="1"/>
          <p:nvPr/>
        </p:nvSpPr>
        <p:spPr>
          <a:xfrm>
            <a:off x="3180041" y="3491704"/>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Elastic Beanstalk</a:t>
            </a:r>
          </a:p>
        </p:txBody>
      </p:sp>
      <p:sp>
        <p:nvSpPr>
          <p:cNvPr id="75" name="TextBox 74"/>
          <p:cNvSpPr txBox="1"/>
          <p:nvPr/>
        </p:nvSpPr>
        <p:spPr>
          <a:xfrm>
            <a:off x="3176540" y="2784907"/>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tx2">
                    <a:lumMod val="50000"/>
                  </a:schemeClr>
                </a:solidFill>
              </a:rPr>
              <a:t>App Service, </a:t>
            </a:r>
            <a:r>
              <a:rPr lang="en-US" sz="1372" b="1" dirty="0">
                <a:solidFill>
                  <a:schemeClr val="tx2">
                    <a:lumMod val="50000"/>
                  </a:schemeClr>
                </a:solidFill>
              </a:rPr>
              <a:t>Cloud Services</a:t>
            </a:r>
          </a:p>
        </p:txBody>
      </p:sp>
      <p:sp>
        <p:nvSpPr>
          <p:cNvPr id="78" name="TextBox 77"/>
          <p:cNvSpPr txBox="1"/>
          <p:nvPr/>
        </p:nvSpPr>
        <p:spPr>
          <a:xfrm>
            <a:off x="3177192" y="419439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App    Engine</a:t>
            </a:r>
          </a:p>
        </p:txBody>
      </p:sp>
      <p:sp>
        <p:nvSpPr>
          <p:cNvPr id="80" name="TextBox 79"/>
          <p:cNvSpPr txBox="1"/>
          <p:nvPr/>
        </p:nvSpPr>
        <p:spPr>
          <a:xfrm>
            <a:off x="4679532" y="351383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Simple Storage Service (S3)</a:t>
            </a:r>
          </a:p>
        </p:txBody>
      </p:sp>
      <p:sp>
        <p:nvSpPr>
          <p:cNvPr id="82" name="TextBox 81"/>
          <p:cNvSpPr txBox="1"/>
          <p:nvPr/>
        </p:nvSpPr>
        <p:spPr>
          <a:xfrm>
            <a:off x="4679531" y="2783543"/>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Blobs</a:t>
            </a:r>
          </a:p>
        </p:txBody>
      </p:sp>
      <p:sp>
        <p:nvSpPr>
          <p:cNvPr id="83" name="TextBox 82"/>
          <p:cNvSpPr txBox="1"/>
          <p:nvPr/>
        </p:nvSpPr>
        <p:spPr>
          <a:xfrm>
            <a:off x="4678824" y="492733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Object Storage</a:t>
            </a:r>
          </a:p>
        </p:txBody>
      </p:sp>
      <p:sp>
        <p:nvSpPr>
          <p:cNvPr id="85" name="TextBox 84"/>
          <p:cNvSpPr txBox="1"/>
          <p:nvPr/>
        </p:nvSpPr>
        <p:spPr>
          <a:xfrm>
            <a:off x="4676684" y="4216521"/>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Storage</a:t>
            </a:r>
          </a:p>
        </p:txBody>
      </p:sp>
      <p:sp>
        <p:nvSpPr>
          <p:cNvPr id="87" name="TextBox 86"/>
          <p:cNvSpPr txBox="1"/>
          <p:nvPr/>
        </p:nvSpPr>
        <p:spPr>
          <a:xfrm>
            <a:off x="6173184" y="3513833"/>
            <a:ext cx="148475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Relational Database Service (RDS)</a:t>
            </a:r>
          </a:p>
        </p:txBody>
      </p:sp>
      <p:sp>
        <p:nvSpPr>
          <p:cNvPr id="88" name="TextBox 87"/>
          <p:cNvSpPr txBox="1"/>
          <p:nvPr/>
        </p:nvSpPr>
        <p:spPr>
          <a:xfrm>
            <a:off x="6173184" y="2783543"/>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SQL  Database</a:t>
            </a:r>
          </a:p>
        </p:txBody>
      </p:sp>
      <p:sp>
        <p:nvSpPr>
          <p:cNvPr id="89" name="TextBox 88"/>
          <p:cNvSpPr txBox="1"/>
          <p:nvPr/>
        </p:nvSpPr>
        <p:spPr>
          <a:xfrm>
            <a:off x="6172476" y="4927330"/>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Database</a:t>
            </a:r>
          </a:p>
        </p:txBody>
      </p:sp>
      <p:sp>
        <p:nvSpPr>
          <p:cNvPr id="94" name="TextBox 93"/>
          <p:cNvSpPr txBox="1"/>
          <p:nvPr/>
        </p:nvSpPr>
        <p:spPr>
          <a:xfrm>
            <a:off x="6170337" y="4216521"/>
            <a:ext cx="1493652"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SQL</a:t>
            </a:r>
          </a:p>
        </p:txBody>
      </p:sp>
      <p:sp>
        <p:nvSpPr>
          <p:cNvPr id="97" name="TextBox 96"/>
          <p:cNvSpPr txBox="1"/>
          <p:nvPr/>
        </p:nvSpPr>
        <p:spPr>
          <a:xfrm>
            <a:off x="7668976" y="3535116"/>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err="1">
                <a:solidFill>
                  <a:schemeClr val="bg1">
                    <a:lumMod val="50000"/>
                  </a:schemeClr>
                </a:solidFill>
              </a:rPr>
              <a:t>DynamoDB</a:t>
            </a:r>
            <a:endParaRPr lang="en-US" sz="1372" b="1" dirty="0">
              <a:solidFill>
                <a:schemeClr val="bg1">
                  <a:lumMod val="50000"/>
                </a:schemeClr>
              </a:solidFill>
            </a:endParaRPr>
          </a:p>
        </p:txBody>
      </p:sp>
      <p:sp>
        <p:nvSpPr>
          <p:cNvPr id="102" name="TextBox 101"/>
          <p:cNvSpPr txBox="1"/>
          <p:nvPr/>
        </p:nvSpPr>
        <p:spPr>
          <a:xfrm>
            <a:off x="7666127" y="4207260"/>
            <a:ext cx="1543546"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Cloud </a:t>
            </a:r>
            <a:r>
              <a:rPr lang="en-US" sz="1372" b="1" dirty="0" err="1">
                <a:solidFill>
                  <a:schemeClr val="bg1">
                    <a:lumMod val="50000"/>
                  </a:schemeClr>
                </a:solidFill>
              </a:rPr>
              <a:t>Datastore</a:t>
            </a:r>
            <a:endParaRPr lang="en-US" sz="1372" b="1" dirty="0">
              <a:solidFill>
                <a:schemeClr val="bg1">
                  <a:lumMod val="50000"/>
                </a:schemeClr>
              </a:solidFill>
            </a:endParaRPr>
          </a:p>
        </p:txBody>
      </p:sp>
      <p:sp>
        <p:nvSpPr>
          <p:cNvPr id="105" name="TextBox 104"/>
          <p:cNvSpPr txBox="1"/>
          <p:nvPr/>
        </p:nvSpPr>
        <p:spPr>
          <a:xfrm>
            <a:off x="9115426" y="2770682"/>
            <a:ext cx="118245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Active Directory</a:t>
            </a:r>
          </a:p>
        </p:txBody>
      </p:sp>
      <p:sp>
        <p:nvSpPr>
          <p:cNvPr id="111" name="TextBox 110"/>
          <p:cNvSpPr txBox="1"/>
          <p:nvPr/>
        </p:nvSpPr>
        <p:spPr>
          <a:xfrm>
            <a:off x="9992077" y="354437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bg1">
                    <a:lumMod val="50000"/>
                  </a:schemeClr>
                </a:solidFill>
              </a:rPr>
              <a:t>Amazon ML</a:t>
            </a:r>
          </a:p>
        </p:txBody>
      </p:sp>
      <p:sp>
        <p:nvSpPr>
          <p:cNvPr id="112" name="TextBox 111"/>
          <p:cNvSpPr txBox="1"/>
          <p:nvPr/>
        </p:nvSpPr>
        <p:spPr>
          <a:xfrm>
            <a:off x="9970304" y="277068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Azure ML</a:t>
            </a:r>
          </a:p>
        </p:txBody>
      </p:sp>
      <p:sp>
        <p:nvSpPr>
          <p:cNvPr id="55" name="TextBox 54"/>
          <p:cNvSpPr txBox="1"/>
          <p:nvPr/>
        </p:nvSpPr>
        <p:spPr>
          <a:xfrm>
            <a:off x="1688138" y="2377048"/>
            <a:ext cx="1450463" cy="331812"/>
          </a:xfrm>
          <a:prstGeom prst="rect">
            <a:avLst/>
          </a:prstGeom>
          <a:noFill/>
        </p:spPr>
        <p:txBody>
          <a:bodyPr wrap="square" rtlCol="0">
            <a:spAutoFit/>
          </a:bodyPr>
          <a:lstStyle/>
          <a:p>
            <a:pPr algn="ctr"/>
            <a:r>
              <a:rPr lang="en-US" sz="1568" b="1" i="1" dirty="0">
                <a:solidFill>
                  <a:schemeClr val="tx2">
                    <a:lumMod val="50000"/>
                  </a:schemeClr>
                </a:solidFill>
              </a:rPr>
              <a:t>IaaS</a:t>
            </a:r>
          </a:p>
        </p:txBody>
      </p:sp>
      <p:sp>
        <p:nvSpPr>
          <p:cNvPr id="56" name="TextBox 55"/>
          <p:cNvSpPr txBox="1"/>
          <p:nvPr/>
        </p:nvSpPr>
        <p:spPr>
          <a:xfrm>
            <a:off x="3138600" y="2367685"/>
            <a:ext cx="1514305" cy="331812"/>
          </a:xfrm>
          <a:prstGeom prst="rect">
            <a:avLst/>
          </a:prstGeom>
          <a:noFill/>
        </p:spPr>
        <p:txBody>
          <a:bodyPr wrap="square" rtlCol="0">
            <a:spAutoFit/>
          </a:bodyPr>
          <a:lstStyle/>
          <a:p>
            <a:pPr algn="ctr"/>
            <a:r>
              <a:rPr lang="en-US" sz="1568" b="1" i="1" dirty="0">
                <a:solidFill>
                  <a:schemeClr val="tx2">
                    <a:lumMod val="50000"/>
                  </a:schemeClr>
                </a:solidFill>
              </a:rPr>
              <a:t>PaaS</a:t>
            </a:r>
          </a:p>
        </p:txBody>
      </p:sp>
      <p:sp>
        <p:nvSpPr>
          <p:cNvPr id="58" name="TextBox 57"/>
          <p:cNvSpPr txBox="1"/>
          <p:nvPr/>
        </p:nvSpPr>
        <p:spPr>
          <a:xfrm>
            <a:off x="6154516" y="2367685"/>
            <a:ext cx="1520002" cy="331812"/>
          </a:xfrm>
          <a:prstGeom prst="rect">
            <a:avLst/>
          </a:prstGeom>
          <a:noFill/>
        </p:spPr>
        <p:txBody>
          <a:bodyPr wrap="square" rtlCol="0">
            <a:spAutoFit/>
          </a:bodyPr>
          <a:lstStyle/>
          <a:p>
            <a:pPr algn="ctr"/>
            <a:r>
              <a:rPr lang="en-US" sz="1568" b="1" i="1" dirty="0">
                <a:solidFill>
                  <a:schemeClr val="tx2">
                    <a:lumMod val="50000"/>
                  </a:schemeClr>
                </a:solidFill>
              </a:rPr>
              <a:t>Relational </a:t>
            </a:r>
          </a:p>
        </p:txBody>
      </p:sp>
      <p:sp>
        <p:nvSpPr>
          <p:cNvPr id="59" name="TextBox 58"/>
          <p:cNvSpPr txBox="1"/>
          <p:nvPr/>
        </p:nvSpPr>
        <p:spPr>
          <a:xfrm>
            <a:off x="7674519" y="2367685"/>
            <a:ext cx="1538002" cy="331812"/>
          </a:xfrm>
          <a:prstGeom prst="rect">
            <a:avLst/>
          </a:prstGeom>
          <a:noFill/>
        </p:spPr>
        <p:txBody>
          <a:bodyPr wrap="square" rtlCol="0">
            <a:spAutoFit/>
          </a:bodyPr>
          <a:lstStyle/>
          <a:p>
            <a:pPr algn="ctr"/>
            <a:r>
              <a:rPr lang="en-US" sz="1568" b="1" i="1" dirty="0" err="1">
                <a:solidFill>
                  <a:schemeClr val="tx2">
                    <a:lumMod val="50000"/>
                  </a:schemeClr>
                </a:solidFill>
              </a:rPr>
              <a:t>NoSQL</a:t>
            </a:r>
            <a:endParaRPr lang="en-US" sz="1568" b="1" i="1" dirty="0">
              <a:solidFill>
                <a:schemeClr val="tx2">
                  <a:lumMod val="50000"/>
                </a:schemeClr>
              </a:solidFill>
            </a:endParaRPr>
          </a:p>
        </p:txBody>
      </p:sp>
      <p:sp>
        <p:nvSpPr>
          <p:cNvPr id="60" name="TextBox 59"/>
          <p:cNvSpPr txBox="1"/>
          <p:nvPr/>
        </p:nvSpPr>
        <p:spPr>
          <a:xfrm>
            <a:off x="9212522" y="2358422"/>
            <a:ext cx="976507" cy="333617"/>
          </a:xfrm>
          <a:prstGeom prst="rect">
            <a:avLst/>
          </a:prstGeom>
          <a:noFill/>
        </p:spPr>
        <p:txBody>
          <a:bodyPr wrap="square" rtlCol="0">
            <a:spAutoFit/>
          </a:bodyPr>
          <a:lstStyle/>
          <a:p>
            <a:pPr algn="ctr"/>
            <a:r>
              <a:rPr lang="en-US" sz="1568" b="1" i="1" dirty="0">
                <a:solidFill>
                  <a:schemeClr val="tx2">
                    <a:lumMod val="50000"/>
                  </a:schemeClr>
                </a:solidFill>
              </a:rPr>
              <a:t>Identity</a:t>
            </a:r>
          </a:p>
        </p:txBody>
      </p:sp>
      <p:sp>
        <p:nvSpPr>
          <p:cNvPr id="62" name="TextBox 61"/>
          <p:cNvSpPr txBox="1"/>
          <p:nvPr/>
        </p:nvSpPr>
        <p:spPr>
          <a:xfrm>
            <a:off x="4682767" y="2374013"/>
            <a:ext cx="1464571" cy="331812"/>
          </a:xfrm>
          <a:prstGeom prst="rect">
            <a:avLst/>
          </a:prstGeom>
          <a:noFill/>
        </p:spPr>
        <p:txBody>
          <a:bodyPr wrap="square" rtlCol="0">
            <a:spAutoFit/>
          </a:bodyPr>
          <a:lstStyle/>
          <a:p>
            <a:pPr algn="ctr"/>
            <a:r>
              <a:rPr lang="en-US" sz="1568" b="1" i="1" dirty="0">
                <a:solidFill>
                  <a:schemeClr val="tx2">
                    <a:lumMod val="50000"/>
                  </a:schemeClr>
                </a:solidFill>
              </a:rPr>
              <a:t>Blobs</a:t>
            </a:r>
          </a:p>
        </p:txBody>
      </p:sp>
      <p:sp>
        <p:nvSpPr>
          <p:cNvPr id="63" name="TextBox 62"/>
          <p:cNvSpPr txBox="1"/>
          <p:nvPr/>
        </p:nvSpPr>
        <p:spPr>
          <a:xfrm>
            <a:off x="59436" y="5693810"/>
            <a:ext cx="1609239" cy="514628"/>
          </a:xfrm>
          <a:prstGeom prst="rect">
            <a:avLst/>
          </a:prstGeom>
          <a:noFill/>
        </p:spPr>
        <p:txBody>
          <a:bodyPr wrap="square" rtlCol="0">
            <a:spAutoFit/>
          </a:bodyPr>
          <a:lstStyle/>
          <a:p>
            <a:pPr algn="r"/>
            <a:r>
              <a:rPr lang="en-US" sz="1372" b="1" dirty="0">
                <a:solidFill>
                  <a:schemeClr val="bg1">
                    <a:lumMod val="50000"/>
                  </a:schemeClr>
                </a:solidFill>
              </a:rPr>
              <a:t>Salesforce.com Force.com</a:t>
            </a:r>
          </a:p>
        </p:txBody>
      </p:sp>
      <p:sp>
        <p:nvSpPr>
          <p:cNvPr id="65" name="TextBox 64"/>
          <p:cNvSpPr txBox="1"/>
          <p:nvPr/>
        </p:nvSpPr>
        <p:spPr>
          <a:xfrm>
            <a:off x="3199640" y="5647470"/>
            <a:ext cx="1439187"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App Logic</a:t>
            </a:r>
          </a:p>
        </p:txBody>
      </p:sp>
      <p:sp>
        <p:nvSpPr>
          <p:cNvPr id="71" name="TextBox 70"/>
          <p:cNvSpPr txBox="1"/>
          <p:nvPr/>
        </p:nvSpPr>
        <p:spPr>
          <a:xfrm>
            <a:off x="7687833" y="5657381"/>
            <a:ext cx="1521098"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Force.com Database</a:t>
            </a:r>
          </a:p>
        </p:txBody>
      </p:sp>
      <p:sp>
        <p:nvSpPr>
          <p:cNvPr id="76" name="TextBox 75"/>
          <p:cNvSpPr txBox="1"/>
          <p:nvPr/>
        </p:nvSpPr>
        <p:spPr>
          <a:xfrm>
            <a:off x="9057828" y="5664927"/>
            <a:ext cx="1430465"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i="1" dirty="0">
                <a:solidFill>
                  <a:schemeClr val="bg1">
                    <a:lumMod val="50000"/>
                  </a:schemeClr>
                </a:solidFill>
              </a:rPr>
              <a:t>Salesforce Identity</a:t>
            </a:r>
          </a:p>
        </p:txBody>
      </p:sp>
      <p:sp>
        <p:nvSpPr>
          <p:cNvPr id="64" name="TextBox 63"/>
          <p:cNvSpPr txBox="1"/>
          <p:nvPr/>
        </p:nvSpPr>
        <p:spPr>
          <a:xfrm>
            <a:off x="1686398" y="1780161"/>
            <a:ext cx="2929329" cy="343354"/>
          </a:xfrm>
          <a:prstGeom prst="rect">
            <a:avLst/>
          </a:prstGeom>
          <a:noFill/>
        </p:spPr>
        <p:txBody>
          <a:bodyPr wrap="square" rtlCol="0">
            <a:spAutoFit/>
          </a:bodyPr>
          <a:lstStyle/>
          <a:p>
            <a:pPr algn="ctr"/>
            <a:r>
              <a:rPr lang="en-US" sz="1600" b="1" dirty="0">
                <a:solidFill>
                  <a:schemeClr val="accent4">
                    <a:lumMod val="50000"/>
                  </a:schemeClr>
                </a:solidFill>
              </a:rPr>
              <a:t>Compute</a:t>
            </a:r>
          </a:p>
        </p:txBody>
      </p:sp>
      <p:sp>
        <p:nvSpPr>
          <p:cNvPr id="66" name="TextBox 65"/>
          <p:cNvSpPr txBox="1"/>
          <p:nvPr/>
        </p:nvSpPr>
        <p:spPr>
          <a:xfrm>
            <a:off x="4644669" y="1833513"/>
            <a:ext cx="4559615" cy="343354"/>
          </a:xfrm>
          <a:prstGeom prst="rect">
            <a:avLst/>
          </a:prstGeom>
          <a:noFill/>
        </p:spPr>
        <p:txBody>
          <a:bodyPr wrap="square" rtlCol="0">
            <a:spAutoFit/>
          </a:bodyPr>
          <a:lstStyle/>
          <a:p>
            <a:pPr algn="ctr"/>
            <a:r>
              <a:rPr lang="en-US" sz="1600" b="1" dirty="0">
                <a:solidFill>
                  <a:schemeClr val="accent4">
                    <a:lumMod val="50000"/>
                  </a:schemeClr>
                </a:solidFill>
              </a:rPr>
              <a:t>Data</a:t>
            </a:r>
          </a:p>
        </p:txBody>
      </p:sp>
      <p:sp>
        <p:nvSpPr>
          <p:cNvPr id="69" name="TextBox 68"/>
          <p:cNvSpPr txBox="1"/>
          <p:nvPr/>
        </p:nvSpPr>
        <p:spPr>
          <a:xfrm>
            <a:off x="9175830" y="1773670"/>
            <a:ext cx="2857741" cy="343354"/>
          </a:xfrm>
          <a:prstGeom prst="rect">
            <a:avLst/>
          </a:prstGeom>
          <a:noFill/>
        </p:spPr>
        <p:txBody>
          <a:bodyPr wrap="square" rtlCol="0">
            <a:spAutoFit/>
          </a:bodyPr>
          <a:lstStyle/>
          <a:p>
            <a:pPr algn="ctr"/>
            <a:r>
              <a:rPr lang="en-US" sz="1600" b="1" dirty="0">
                <a:solidFill>
                  <a:schemeClr val="accent4">
                    <a:lumMod val="50000"/>
                  </a:schemeClr>
                </a:solidFill>
              </a:rPr>
              <a:t>Others</a:t>
            </a:r>
          </a:p>
        </p:txBody>
      </p:sp>
      <p:sp>
        <p:nvSpPr>
          <p:cNvPr id="77" name="TextBox 76"/>
          <p:cNvSpPr txBox="1"/>
          <p:nvPr/>
        </p:nvSpPr>
        <p:spPr>
          <a:xfrm>
            <a:off x="9925758" y="2132696"/>
            <a:ext cx="1357887" cy="573130"/>
          </a:xfrm>
          <a:prstGeom prst="rect">
            <a:avLst/>
          </a:prstGeom>
          <a:noFill/>
        </p:spPr>
        <p:txBody>
          <a:bodyPr wrap="square" rtlCol="0">
            <a:spAutoFit/>
          </a:bodyPr>
          <a:lstStyle/>
          <a:p>
            <a:pPr algn="ctr"/>
            <a:r>
              <a:rPr lang="en-US" sz="1568" b="1" i="1" dirty="0">
                <a:solidFill>
                  <a:schemeClr val="tx2">
                    <a:lumMod val="50000"/>
                  </a:schemeClr>
                </a:solidFill>
              </a:rPr>
              <a:t>Machine</a:t>
            </a:r>
          </a:p>
          <a:p>
            <a:pPr algn="ctr"/>
            <a:r>
              <a:rPr lang="en-US" sz="1568" b="1" i="1" dirty="0">
                <a:solidFill>
                  <a:schemeClr val="tx2">
                    <a:lumMod val="50000"/>
                  </a:schemeClr>
                </a:solidFill>
              </a:rPr>
              <a:t>Learning</a:t>
            </a:r>
          </a:p>
        </p:txBody>
      </p:sp>
      <p:sp>
        <p:nvSpPr>
          <p:cNvPr id="79" name="TextBox 78"/>
          <p:cNvSpPr txBox="1"/>
          <p:nvPr/>
        </p:nvSpPr>
        <p:spPr>
          <a:xfrm>
            <a:off x="7668975" y="2783544"/>
            <a:ext cx="1543546" cy="698899"/>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a:solidFill>
                  <a:schemeClr val="tx2">
                    <a:lumMod val="50000"/>
                  </a:schemeClr>
                </a:solidFill>
              </a:rPr>
              <a:t>DocumentDB, Tables</a:t>
            </a:r>
          </a:p>
        </p:txBody>
      </p:sp>
      <p:sp>
        <p:nvSpPr>
          <p:cNvPr id="4" name="Rectangle 3"/>
          <p:cNvSpPr/>
          <p:nvPr/>
        </p:nvSpPr>
        <p:spPr bwMode="auto">
          <a:xfrm>
            <a:off x="453379" y="2819089"/>
            <a:ext cx="11557546" cy="640210"/>
          </a:xfrm>
          <a:prstGeom prst="rect">
            <a:avLst/>
          </a:prstGeom>
          <a:solidFill>
            <a:schemeClr val="accent2">
              <a:lumMod val="10000"/>
              <a:lumOff val="90000"/>
              <a:alpha val="0"/>
            </a:schemeClr>
          </a:solidFill>
          <a:ln w="2857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1" name="TextBox 60"/>
          <p:cNvSpPr txBox="1"/>
          <p:nvPr/>
        </p:nvSpPr>
        <p:spPr>
          <a:xfrm>
            <a:off x="10885734" y="2164868"/>
            <a:ext cx="1357887" cy="574901"/>
          </a:xfrm>
          <a:prstGeom prst="rect">
            <a:avLst/>
          </a:prstGeom>
          <a:noFill/>
        </p:spPr>
        <p:txBody>
          <a:bodyPr wrap="square" rtlCol="0">
            <a:spAutoFit/>
          </a:bodyPr>
          <a:lstStyle/>
          <a:p>
            <a:pPr algn="ctr"/>
            <a:r>
              <a:rPr lang="en-US" sz="1568" b="1" i="1" dirty="0" smtClean="0">
                <a:solidFill>
                  <a:schemeClr val="tx2">
                    <a:lumMod val="50000"/>
                  </a:schemeClr>
                </a:solidFill>
              </a:rPr>
              <a:t>Mobile</a:t>
            </a:r>
            <a:br>
              <a:rPr lang="en-US" sz="1568" b="1" i="1" dirty="0" smtClean="0">
                <a:solidFill>
                  <a:schemeClr val="tx2">
                    <a:lumMod val="50000"/>
                  </a:schemeClr>
                </a:solidFill>
              </a:rPr>
            </a:br>
            <a:r>
              <a:rPr lang="en-US" sz="1568" b="1" i="1" dirty="0" smtClean="0">
                <a:solidFill>
                  <a:schemeClr val="tx2">
                    <a:lumMod val="50000"/>
                  </a:schemeClr>
                </a:solidFill>
              </a:rPr>
              <a:t>Services</a:t>
            </a:r>
            <a:endParaRPr lang="en-US" sz="1568" b="1" i="1" dirty="0">
              <a:solidFill>
                <a:schemeClr val="tx2">
                  <a:lumMod val="50000"/>
                </a:schemeClr>
              </a:solidFill>
            </a:endParaRPr>
          </a:p>
        </p:txBody>
      </p:sp>
      <p:sp>
        <p:nvSpPr>
          <p:cNvPr id="72" name="TextBox 71"/>
          <p:cNvSpPr txBox="1"/>
          <p:nvPr/>
        </p:nvSpPr>
        <p:spPr>
          <a:xfrm>
            <a:off x="10865850" y="2749702"/>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tx2">
                    <a:lumMod val="50000"/>
                  </a:schemeClr>
                </a:solidFill>
              </a:rPr>
              <a:t>Mobiles</a:t>
            </a:r>
            <a:br>
              <a:rPr lang="en-US" sz="1372" b="1" dirty="0" smtClean="0">
                <a:solidFill>
                  <a:schemeClr val="tx2">
                    <a:lumMod val="50000"/>
                  </a:schemeClr>
                </a:solidFill>
              </a:rPr>
            </a:br>
            <a:r>
              <a:rPr lang="en-US" sz="1372" b="1" dirty="0" smtClean="0">
                <a:solidFill>
                  <a:schemeClr val="tx2">
                    <a:lumMod val="50000"/>
                  </a:schemeClr>
                </a:solidFill>
              </a:rPr>
              <a:t>Services</a:t>
            </a:r>
            <a:endParaRPr lang="en-US" sz="1372" b="1" dirty="0">
              <a:solidFill>
                <a:schemeClr val="tx2">
                  <a:lumMod val="50000"/>
                </a:schemeClr>
              </a:solidFill>
            </a:endParaRPr>
          </a:p>
        </p:txBody>
      </p:sp>
      <p:sp>
        <p:nvSpPr>
          <p:cNvPr id="73" name="TextBox 72"/>
          <p:cNvSpPr txBox="1"/>
          <p:nvPr/>
        </p:nvSpPr>
        <p:spPr>
          <a:xfrm>
            <a:off x="10906889" y="3555080"/>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bg1">
                    <a:lumMod val="50000"/>
                  </a:schemeClr>
                </a:solidFill>
              </a:rPr>
              <a:t>Mobiles</a:t>
            </a:r>
            <a:br>
              <a:rPr lang="en-US" sz="1372" b="1" dirty="0" smtClean="0">
                <a:solidFill>
                  <a:schemeClr val="bg1">
                    <a:lumMod val="50000"/>
                  </a:schemeClr>
                </a:solidFill>
              </a:rPr>
            </a:br>
            <a:r>
              <a:rPr lang="en-US" sz="1372" b="1" dirty="0" smtClean="0">
                <a:solidFill>
                  <a:schemeClr val="bg1">
                    <a:lumMod val="50000"/>
                  </a:schemeClr>
                </a:solidFill>
              </a:rPr>
              <a:t>Services</a:t>
            </a:r>
            <a:endParaRPr lang="en-US" sz="1372" b="1" dirty="0">
              <a:solidFill>
                <a:schemeClr val="bg1">
                  <a:lumMod val="50000"/>
                </a:schemeClr>
              </a:solidFill>
            </a:endParaRPr>
          </a:p>
        </p:txBody>
      </p:sp>
      <p:sp>
        <p:nvSpPr>
          <p:cNvPr id="84" name="TextBox 83"/>
          <p:cNvSpPr txBox="1"/>
          <p:nvPr/>
        </p:nvSpPr>
        <p:spPr>
          <a:xfrm>
            <a:off x="10909596" y="4346488"/>
            <a:ext cx="1359730" cy="694152"/>
          </a:xfrm>
          <a:prstGeom prst="rect">
            <a:avLst/>
          </a:prstGeom>
          <a:noFill/>
        </p:spPr>
        <p:txBody>
          <a:bodyPr wrap="square" lIns="179238" tIns="0" rIns="179238" bIns="0" rtlCol="0" anchor="ctr" anchorCtr="0">
            <a:noAutofit/>
          </a:bodyPr>
          <a:lstStyle/>
          <a:p>
            <a:pPr algn="ctr">
              <a:lnSpc>
                <a:spcPct val="90000"/>
              </a:lnSpc>
              <a:spcAft>
                <a:spcPts val="588"/>
              </a:spcAft>
            </a:pPr>
            <a:r>
              <a:rPr lang="en-US" sz="1372" b="1" dirty="0" smtClean="0">
                <a:solidFill>
                  <a:schemeClr val="bg1">
                    <a:lumMod val="50000"/>
                  </a:schemeClr>
                </a:solidFill>
              </a:rPr>
              <a:t>Mobile</a:t>
            </a:r>
            <a:br>
              <a:rPr lang="en-US" sz="1372" b="1" dirty="0" smtClean="0">
                <a:solidFill>
                  <a:schemeClr val="bg1">
                    <a:lumMod val="50000"/>
                  </a:schemeClr>
                </a:solidFill>
              </a:rPr>
            </a:br>
            <a:r>
              <a:rPr lang="en-US" sz="1372" b="1" dirty="0" smtClean="0">
                <a:solidFill>
                  <a:schemeClr val="bg1">
                    <a:lumMod val="50000"/>
                  </a:schemeClr>
                </a:solidFill>
              </a:rPr>
              <a:t>Back end Starter</a:t>
            </a:r>
            <a:br>
              <a:rPr lang="en-US" sz="1372" b="1" dirty="0" smtClean="0">
                <a:solidFill>
                  <a:schemeClr val="bg1">
                    <a:lumMod val="50000"/>
                  </a:schemeClr>
                </a:solidFill>
              </a:rPr>
            </a:br>
            <a:endParaRPr lang="en-US" sz="1372" b="1" dirty="0">
              <a:solidFill>
                <a:schemeClr val="bg1">
                  <a:lumMod val="50000"/>
                </a:schemeClr>
              </a:solidFill>
            </a:endParaRPr>
          </a:p>
        </p:txBody>
      </p:sp>
      <p:sp>
        <p:nvSpPr>
          <p:cNvPr id="86" name="Rectangle 85"/>
          <p:cNvSpPr/>
          <p:nvPr/>
        </p:nvSpPr>
        <p:spPr bwMode="auto">
          <a:xfrm>
            <a:off x="1571952" y="6415925"/>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400" dirty="0" smtClean="0">
                <a:solidFill>
                  <a:schemeClr val="tx2"/>
                </a:solidFill>
                <a:latin typeface="Segoe UI Light"/>
              </a:rPr>
              <a:t>Reference</a:t>
            </a:r>
            <a:r>
              <a:rPr lang="en-US" sz="1400" dirty="0">
                <a:solidFill>
                  <a:schemeClr val="tx2"/>
                </a:solidFill>
                <a:latin typeface="Segoe UI Light"/>
              </a:rPr>
              <a:t>: David </a:t>
            </a:r>
            <a:r>
              <a:rPr lang="en-US" sz="1400" dirty="0" smtClean="0">
                <a:solidFill>
                  <a:schemeClr val="tx2"/>
                </a:solidFill>
                <a:latin typeface="Segoe UI Light"/>
              </a:rPr>
              <a:t>Chappell, Microsoft Ignite 2015 | TechEd 2014</a:t>
            </a:r>
            <a:endParaRPr lang="en-US" sz="1400" dirty="0">
              <a:solidFill>
                <a:schemeClr val="tx2"/>
              </a:solidFill>
              <a:latin typeface="Segoe UI Light"/>
            </a:endParaRPr>
          </a:p>
        </p:txBody>
      </p:sp>
    </p:spTree>
    <p:extLst>
      <p:ext uri="{BB962C8B-B14F-4D97-AF65-F5344CB8AC3E}">
        <p14:creationId xmlns:p14="http://schemas.microsoft.com/office/powerpoint/2010/main" val="296074787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76601" y="1636617"/>
            <a:ext cx="10745309" cy="199291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92" tIns="89617" rIns="143392" bIns="89617" numCol="1" rtlCol="0" anchor="t" anchorCtr="0" compatLnSpc="1">
            <a:prstTxWarp prst="textNoShape">
              <a:avLst/>
            </a:prstTxWarp>
          </a:bodyPr>
          <a:lstStyle/>
          <a:p>
            <a:pPr defTabSz="672352" fontAlgn="base">
              <a:spcBef>
                <a:spcPct val="0"/>
              </a:spcBef>
              <a:spcAft>
                <a:spcPct val="0"/>
              </a:spcAft>
            </a:pPr>
            <a:r>
              <a:rPr lang="en-US" sz="3920" dirty="0">
                <a:solidFill>
                  <a:schemeClr val="bg1"/>
                </a:solidFill>
                <a:latin typeface="Segoe UI Light"/>
              </a:rPr>
              <a:t>Cloud OS</a:t>
            </a:r>
          </a:p>
          <a:p>
            <a:pPr defTabSz="672352" fontAlgn="base">
              <a:spcBef>
                <a:spcPct val="0"/>
              </a:spcBef>
              <a:spcAft>
                <a:spcPct val="0"/>
              </a:spcAft>
            </a:pPr>
            <a:r>
              <a:rPr lang="en-US" sz="3137" dirty="0">
                <a:solidFill>
                  <a:schemeClr val="bg1"/>
                </a:solidFill>
                <a:latin typeface="Segoe UI Light"/>
              </a:rPr>
              <a:t>Microsoft’s vision of the unified platform for modern business</a:t>
            </a:r>
          </a:p>
        </p:txBody>
      </p:sp>
      <p:sp>
        <p:nvSpPr>
          <p:cNvPr id="2" name="Rectangle 1"/>
          <p:cNvSpPr/>
          <p:nvPr/>
        </p:nvSpPr>
        <p:spPr bwMode="auto">
          <a:xfrm>
            <a:off x="1" y="4325191"/>
            <a:ext cx="12188825" cy="25314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1" rIns="179239" bIns="143391" numCol="1" spcCol="0" rtlCol="0" fromWordArt="0" anchor="t" anchorCtr="0" forceAA="0" compatLnSpc="1">
            <a:prstTxWarp prst="textNoShape">
              <a:avLst/>
            </a:prstTxWarp>
            <a:noAutofit/>
          </a:bodyPr>
          <a:lstStyle/>
          <a:p>
            <a:pPr algn="ctr" defTabSz="9139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69171" y="4488659"/>
            <a:ext cx="358787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Global reach, scale &amp; security </a:t>
            </a:r>
            <a:br>
              <a:rPr lang="en-US" sz="1961" dirty="0">
                <a:solidFill>
                  <a:schemeClr val="tx2"/>
                </a:solidFill>
                <a:latin typeface="Segoe UI Light"/>
              </a:rPr>
            </a:br>
            <a:r>
              <a:rPr lang="en-US" sz="1961" dirty="0">
                <a:solidFill>
                  <a:schemeClr val="tx2"/>
                </a:solidFill>
                <a:latin typeface="Segoe UI Light"/>
              </a:rPr>
              <a:t>to meet business demands</a:t>
            </a:r>
          </a:p>
        </p:txBody>
      </p:sp>
      <p:sp>
        <p:nvSpPr>
          <p:cNvPr id="28" name="Rectangle 27"/>
          <p:cNvSpPr/>
          <p:nvPr/>
        </p:nvSpPr>
        <p:spPr bwMode="auto">
          <a:xfrm>
            <a:off x="3861232" y="4488659"/>
            <a:ext cx="3576624"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One consistent platform across multiple environments &amp; clouds</a:t>
            </a:r>
          </a:p>
        </p:txBody>
      </p:sp>
      <p:sp>
        <p:nvSpPr>
          <p:cNvPr id="29" name="Rectangle 28"/>
          <p:cNvSpPr/>
          <p:nvPr/>
        </p:nvSpPr>
        <p:spPr bwMode="auto">
          <a:xfrm>
            <a:off x="7437855" y="4488659"/>
            <a:ext cx="358405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Expand tech skillset to the cloud for new innovation</a:t>
            </a:r>
          </a:p>
        </p:txBody>
      </p:sp>
      <p:sp>
        <p:nvSpPr>
          <p:cNvPr id="34" name="Rectangle 33"/>
          <p:cNvSpPr/>
          <p:nvPr/>
        </p:nvSpPr>
        <p:spPr bwMode="auto">
          <a:xfrm>
            <a:off x="3853801" y="2978786"/>
            <a:ext cx="3584054" cy="134640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5" name="Rectangle 34"/>
          <p:cNvSpPr/>
          <p:nvPr/>
        </p:nvSpPr>
        <p:spPr bwMode="auto">
          <a:xfrm>
            <a:off x="7437856" y="2978786"/>
            <a:ext cx="3584054" cy="134640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6" name="Rectangle 35"/>
          <p:cNvSpPr/>
          <p:nvPr/>
        </p:nvSpPr>
        <p:spPr bwMode="auto">
          <a:xfrm>
            <a:off x="276602" y="2978786"/>
            <a:ext cx="3577196" cy="1346405"/>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40" name="Rectangle 39"/>
          <p:cNvSpPr/>
          <p:nvPr/>
        </p:nvSpPr>
        <p:spPr bwMode="auto">
          <a:xfrm>
            <a:off x="3853801" y="2984017"/>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41" name="Rectangle 40"/>
          <p:cNvSpPr/>
          <p:nvPr/>
        </p:nvSpPr>
        <p:spPr bwMode="auto">
          <a:xfrm>
            <a:off x="7437856" y="2984017"/>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42" name="Rectangle 41"/>
          <p:cNvSpPr/>
          <p:nvPr/>
        </p:nvSpPr>
        <p:spPr bwMode="auto">
          <a:xfrm>
            <a:off x="276602" y="2984017"/>
            <a:ext cx="3577196"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sp>
        <p:nvSpPr>
          <p:cNvPr id="37" name="Rectangle 36"/>
          <p:cNvSpPr/>
          <p:nvPr/>
        </p:nvSpPr>
        <p:spPr bwMode="auto">
          <a:xfrm>
            <a:off x="3853801" y="1637612"/>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38" name="Rectangle 37"/>
          <p:cNvSpPr/>
          <p:nvPr/>
        </p:nvSpPr>
        <p:spPr bwMode="auto">
          <a:xfrm>
            <a:off x="7437856" y="1637612"/>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39" name="Rectangle 38"/>
          <p:cNvSpPr/>
          <p:nvPr/>
        </p:nvSpPr>
        <p:spPr bwMode="auto">
          <a:xfrm>
            <a:off x="276601" y="1637612"/>
            <a:ext cx="3577199"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grpSp>
        <p:nvGrpSpPr>
          <p:cNvPr id="17" name="Group 16"/>
          <p:cNvGrpSpPr/>
          <p:nvPr/>
        </p:nvGrpSpPr>
        <p:grpSpPr>
          <a:xfrm>
            <a:off x="493217" y="3372914"/>
            <a:ext cx="893713" cy="732551"/>
            <a:chOff x="6165850" y="-1092200"/>
            <a:chExt cx="1646238" cy="1349375"/>
          </a:xfrm>
          <a:solidFill>
            <a:schemeClr val="bg1">
              <a:lumMod val="95000"/>
            </a:schemeClr>
          </a:solidFill>
        </p:grpSpPr>
        <p:sp>
          <p:nvSpPr>
            <p:cNvPr id="5" name="Freeform 5"/>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sp>
          <p:nvSpPr>
            <p:cNvPr id="7" name="Freeform 6"/>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grpSp>
      <p:grpSp>
        <p:nvGrpSpPr>
          <p:cNvPr id="25" name="Group 24"/>
          <p:cNvGrpSpPr/>
          <p:nvPr/>
        </p:nvGrpSpPr>
        <p:grpSpPr>
          <a:xfrm>
            <a:off x="4137128" y="3331568"/>
            <a:ext cx="1232218" cy="776208"/>
            <a:chOff x="13381038" y="5965825"/>
            <a:chExt cx="5718176" cy="3602038"/>
          </a:xfrm>
          <a:solidFill>
            <a:schemeClr val="bg1">
              <a:lumMod val="95000"/>
            </a:schemeClr>
          </a:solidFill>
        </p:grpSpPr>
        <p:sp>
          <p:nvSpPr>
            <p:cNvPr id="6" name="Freeform 5"/>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8" name="Freeform 6"/>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9" name="Freeform 7"/>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0" name="Freeform 8"/>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1" name="Freeform 9"/>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4" name="Freeform 10"/>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grpSp>
        <p:nvGrpSpPr>
          <p:cNvPr id="13" name="Group 12"/>
          <p:cNvGrpSpPr/>
          <p:nvPr/>
        </p:nvGrpSpPr>
        <p:grpSpPr>
          <a:xfrm>
            <a:off x="7645847" y="3287840"/>
            <a:ext cx="923391" cy="811923"/>
            <a:chOff x="4716463" y="2174875"/>
            <a:chExt cx="3011488" cy="2647950"/>
          </a:xfrm>
          <a:solidFill>
            <a:schemeClr val="bg1">
              <a:lumMod val="95000"/>
            </a:schemeClr>
          </a:solidFill>
        </p:grpSpPr>
        <p:sp>
          <p:nvSpPr>
            <p:cNvPr id="9" name="Freeform 9"/>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1" name="Freeform 10"/>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2" name="Freeform 11"/>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sp>
        <p:nvSpPr>
          <p:cNvPr id="31" name="Title 1"/>
          <p:cNvSpPr txBox="1">
            <a:spLocks/>
          </p:cNvSpPr>
          <p:nvPr/>
        </p:nvSpPr>
        <p:spPr>
          <a:xfrm>
            <a:off x="269170" y="398347"/>
            <a:ext cx="10752740" cy="899303"/>
          </a:xfrm>
          <a:prstGeom prst="rect">
            <a:avLst/>
          </a:prstGeom>
        </p:spPr>
        <p:txBody>
          <a:bodyPr vert="horz" wrap="square" lIns="89619" tIns="89619" rIns="0" bIns="89619" rtlCol="0" anchor="t">
            <a:noAutofit/>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r>
              <a:rPr lang="en-US" sz="2800" b="1" dirty="0">
                <a:solidFill>
                  <a:schemeClr val="accent1">
                    <a:lumMod val="50000"/>
                  </a:schemeClr>
                </a:solidFill>
              </a:rPr>
              <a:t>Cloud </a:t>
            </a:r>
            <a:r>
              <a:rPr lang="en-US" sz="2800" b="1" dirty="0" smtClean="0">
                <a:solidFill>
                  <a:schemeClr val="accent1">
                    <a:lumMod val="50000"/>
                  </a:schemeClr>
                </a:solidFill>
              </a:rPr>
              <a:t>OS </a:t>
            </a:r>
            <a:r>
              <a:rPr lang="en-US" sz="2800" dirty="0" smtClean="0">
                <a:solidFill>
                  <a:schemeClr val="accent1">
                    <a:lumMod val="50000"/>
                  </a:schemeClr>
                </a:solidFill>
              </a:rPr>
              <a:t>- </a:t>
            </a:r>
            <a:r>
              <a:rPr lang="en-US" sz="2800" dirty="0">
                <a:solidFill>
                  <a:schemeClr val="accent1">
                    <a:lumMod val="50000"/>
                  </a:schemeClr>
                </a:solidFill>
              </a:rPr>
              <a:t>Microsoft’s vision of the unified platform for modern business</a:t>
            </a:r>
          </a:p>
          <a:p>
            <a:endParaRPr lang="en-US" sz="2800" dirty="0">
              <a:solidFill>
                <a:schemeClr val="accent1">
                  <a:lumMod val="50000"/>
                </a:schemeClr>
              </a:solidFill>
            </a:endParaRPr>
          </a:p>
        </p:txBody>
      </p:sp>
    </p:spTree>
    <p:extLst>
      <p:ext uri="{BB962C8B-B14F-4D97-AF65-F5344CB8AC3E}">
        <p14:creationId xmlns:p14="http://schemas.microsoft.com/office/powerpoint/2010/main" val="14680961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980"/>
                                  </p:stCondLst>
                                  <p:childTnLst>
                                    <p:set>
                                      <p:cBhvr>
                                        <p:cTn id="6" dur="1" fill="hold">
                                          <p:stCondLst>
                                            <p:cond delay="0"/>
                                          </p:stCondLst>
                                        </p:cTn>
                                        <p:tgtEl>
                                          <p:spTgt spid="39"/>
                                        </p:tgtEl>
                                        <p:attrNameLst>
                                          <p:attrName>style.visibility</p:attrName>
                                        </p:attrNameLst>
                                      </p:cBhvr>
                                      <p:to>
                                        <p:strVal val="visible"/>
                                      </p:to>
                                    </p:set>
                                  </p:childTnLst>
                                </p:cTn>
                              </p:par>
                              <p:par>
                                <p:cTn id="7" presetID="42" presetClass="path" presetSubtype="0" accel="50000" decel="50000" autoRev="1" fill="hold" grpId="0" nodeType="withEffect">
                                  <p:stCondLst>
                                    <p:cond delay="0"/>
                                  </p:stCondLst>
                                  <p:childTnLst>
                                    <p:animMotion origin="layout" path="M 1.60837E-7 3.52701E-6 L 1.60837E-7 0.19609 " pathEditMode="relative" rAng="0" ptsTypes="AA">
                                      <p:cBhvr>
                                        <p:cTn id="8" dur="1000" fill="hold"/>
                                        <p:tgtEl>
                                          <p:spTgt spid="39"/>
                                        </p:tgtEl>
                                        <p:attrNameLst>
                                          <p:attrName>ppt_x</p:attrName>
                                          <p:attrName>ppt_y</p:attrName>
                                        </p:attrNameLst>
                                      </p:cBhvr>
                                      <p:rCtr x="0" y="9805"/>
                                    </p:animMotion>
                                  </p:childTnLst>
                                </p:cTn>
                              </p:par>
                              <p:par>
                                <p:cTn id="9" presetID="1" presetClass="entr" presetSubtype="0" fill="hold" grpId="1" nodeType="withEffect">
                                  <p:stCondLst>
                                    <p:cond delay="980"/>
                                  </p:stCondLst>
                                  <p:childTnLst>
                                    <p:set>
                                      <p:cBhvr>
                                        <p:cTn id="10" dur="1" fill="hold">
                                          <p:stCondLst>
                                            <p:cond delay="0"/>
                                          </p:stCondLst>
                                        </p:cTn>
                                        <p:tgtEl>
                                          <p:spTgt spid="37"/>
                                        </p:tgtEl>
                                        <p:attrNameLst>
                                          <p:attrName>style.visibility</p:attrName>
                                        </p:attrNameLst>
                                      </p:cBhvr>
                                      <p:to>
                                        <p:strVal val="visible"/>
                                      </p:to>
                                    </p:set>
                                  </p:childTnLst>
                                </p:cTn>
                              </p:par>
                              <p:par>
                                <p:cTn id="11" presetID="42" presetClass="path" presetSubtype="0" accel="50000" decel="50000" autoRev="1" fill="hold" grpId="0" nodeType="withEffect">
                                  <p:stCondLst>
                                    <p:cond delay="0"/>
                                  </p:stCondLst>
                                  <p:childTnLst>
                                    <p:animMotion origin="layout" path="M 4.77406E-7 3.52701E-6 L 4.77406E-7 0.19609 " pathEditMode="relative" rAng="0" ptsTypes="AA">
                                      <p:cBhvr>
                                        <p:cTn id="12" dur="1000" fill="hold"/>
                                        <p:tgtEl>
                                          <p:spTgt spid="37"/>
                                        </p:tgtEl>
                                        <p:attrNameLst>
                                          <p:attrName>ppt_x</p:attrName>
                                          <p:attrName>ppt_y</p:attrName>
                                        </p:attrNameLst>
                                      </p:cBhvr>
                                      <p:rCtr x="0" y="9805"/>
                                    </p:animMotion>
                                  </p:childTnLst>
                                </p:cTn>
                              </p:par>
                              <p:par>
                                <p:cTn id="13" presetID="1" presetClass="entr" presetSubtype="0" fill="hold" grpId="1" nodeType="withEffect">
                                  <p:stCondLst>
                                    <p:cond delay="980"/>
                                  </p:stCondLst>
                                  <p:childTnLst>
                                    <p:set>
                                      <p:cBhvr>
                                        <p:cTn id="14" dur="1" fill="hold">
                                          <p:stCondLst>
                                            <p:cond delay="0"/>
                                          </p:stCondLst>
                                        </p:cTn>
                                        <p:tgtEl>
                                          <p:spTgt spid="38"/>
                                        </p:tgtEl>
                                        <p:attrNameLst>
                                          <p:attrName>style.visibility</p:attrName>
                                        </p:attrNameLst>
                                      </p:cBhvr>
                                      <p:to>
                                        <p:strVal val="visible"/>
                                      </p:to>
                                    </p:set>
                                  </p:childTnLst>
                                </p:cTn>
                              </p:par>
                              <p:par>
                                <p:cTn id="15" presetID="42" presetClass="path" presetSubtype="0" accel="50000" decel="50000" autoRev="1" fill="hold" grpId="0" nodeType="withEffect">
                                  <p:stCondLst>
                                    <p:cond delay="0"/>
                                  </p:stCondLst>
                                  <p:childTnLst>
                                    <p:animMotion origin="layout" path="M -2.15216E-6 3.52701E-6 L -2.15216E-6 0.19609 " pathEditMode="relative" rAng="0" ptsTypes="AA">
                                      <p:cBhvr>
                                        <p:cTn id="16" dur="1000" fill="hold"/>
                                        <p:tgtEl>
                                          <p:spTgt spid="38"/>
                                        </p:tgtEl>
                                        <p:attrNameLst>
                                          <p:attrName>ppt_x</p:attrName>
                                          <p:attrName>ppt_y</p:attrName>
                                        </p:attrNameLst>
                                      </p:cBhvr>
                                      <p:rCtr x="0" y="9805"/>
                                    </p:animMotion>
                                  </p:childTnLst>
                                </p:cTn>
                              </p:par>
                              <p:par>
                                <p:cTn id="17" presetID="1" presetClass="exit" presetSubtype="0" fill="hold" grpId="0" nodeType="withEffect">
                                  <p:stCondLst>
                                    <p:cond delay="100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100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grpId="0" nodeType="withEffect">
                                  <p:stCondLst>
                                    <p:cond delay="1000"/>
                                  </p:stCondLst>
                                  <p:childTnLst>
                                    <p:set>
                                      <p:cBhvr>
                                        <p:cTn id="22" dur="1" fill="hold">
                                          <p:stCondLst>
                                            <p:cond delay="0"/>
                                          </p:stCondLst>
                                        </p:cTn>
                                        <p:tgtEl>
                                          <p:spTgt spid="42"/>
                                        </p:tgtEl>
                                        <p:attrNameLst>
                                          <p:attrName>style.visibility</p:attrName>
                                        </p:attrNameLst>
                                      </p:cBhvr>
                                      <p:to>
                                        <p:strVal val="hidden"/>
                                      </p:to>
                                    </p:set>
                                  </p:childTnLst>
                                </p:cTn>
                              </p:par>
                              <p:par>
                                <p:cTn id="23" presetID="2" presetClass="exit" presetSubtype="4" accel="100000" fill="hold" grpId="0" nodeType="withEffect">
                                  <p:stCondLst>
                                    <p:cond delay="1000"/>
                                  </p:stCondLst>
                                  <p:childTnLst>
                                    <p:anim calcmode="lin" valueType="num">
                                      <p:cBhvr additive="base">
                                        <p:cTn id="24" dur="500"/>
                                        <p:tgtEl>
                                          <p:spTgt spid="33"/>
                                        </p:tgtEl>
                                        <p:attrNameLst>
                                          <p:attrName>ppt_x</p:attrName>
                                        </p:attrNameLst>
                                      </p:cBhvr>
                                      <p:tavLst>
                                        <p:tav tm="0">
                                          <p:val>
                                            <p:strVal val="ppt_x"/>
                                          </p:val>
                                        </p:tav>
                                        <p:tav tm="100000">
                                          <p:val>
                                            <p:strVal val="ppt_x"/>
                                          </p:val>
                                        </p:tav>
                                      </p:tavLst>
                                    </p:anim>
                                    <p:anim calcmode="lin" valueType="num">
                                      <p:cBhvr additive="base">
                                        <p:cTn id="25" dur="500"/>
                                        <p:tgtEl>
                                          <p:spTgt spid="33"/>
                                        </p:tgtEl>
                                        <p:attrNameLst>
                                          <p:attrName>ppt_y</p:attrName>
                                        </p:attrNameLst>
                                      </p:cBhvr>
                                      <p:tavLst>
                                        <p:tav tm="0">
                                          <p:val>
                                            <p:strVal val="ppt_y"/>
                                          </p:val>
                                        </p:tav>
                                        <p:tav tm="100000">
                                          <p:val>
                                            <p:strVal val="1+ppt_h/2"/>
                                          </p:val>
                                        </p:tav>
                                      </p:tavLst>
                                    </p:anim>
                                    <p:set>
                                      <p:cBhvr>
                                        <p:cTn id="26" dur="1" fill="hold">
                                          <p:stCondLst>
                                            <p:cond delay="499"/>
                                          </p:stCondLst>
                                        </p:cTn>
                                        <p:tgtEl>
                                          <p:spTgt spid="33"/>
                                        </p:tgtEl>
                                        <p:attrNameLst>
                                          <p:attrName>style.visibility</p:attrName>
                                        </p:attrNameLst>
                                      </p:cBhvr>
                                      <p:to>
                                        <p:strVal val="hidden"/>
                                      </p:to>
                                    </p:set>
                                  </p:childTnLst>
                                </p:cTn>
                              </p:par>
                              <p:par>
                                <p:cTn id="27" presetID="10" presetClass="entr" presetSubtype="0" fill="hold" grpId="0"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64" presetClass="path" presetSubtype="0" accel="50000" decel="50000" fill="hold" grpId="1" nodeType="withEffect">
                                  <p:stCondLst>
                                    <p:cond delay="1000"/>
                                  </p:stCondLst>
                                  <p:childTnLst>
                                    <p:animMotion origin="layout" path="M 0 0 L 0 -0.25 E" pathEditMode="relative" ptsTypes="">
                                      <p:cBhvr>
                                        <p:cTn id="31" dur="1000" spd="-100000" fill="hold"/>
                                        <p:tgtEl>
                                          <p:spTgt spid="27"/>
                                        </p:tgtEl>
                                        <p:attrNameLst>
                                          <p:attrName>ppt_x</p:attrName>
                                          <p:attrName>ppt_y</p:attrName>
                                        </p:attrNameLst>
                                      </p:cBhvr>
                                    </p:animMotion>
                                  </p:childTnLst>
                                </p:cTn>
                              </p:par>
                              <p:par>
                                <p:cTn id="32" presetID="10" presetClass="entr" presetSubtype="0" fill="hold" nodeType="withEffect">
                                  <p:stCondLst>
                                    <p:cond delay="17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64" presetClass="path" presetSubtype="0" accel="50000" decel="50000" fill="hold" grpId="1" nodeType="withEffect">
                                  <p:stCondLst>
                                    <p:cond delay="1250"/>
                                  </p:stCondLst>
                                  <p:childTnLst>
                                    <p:animMotion origin="layout" path="M 0 0 L 0 -0.25 E" pathEditMode="relative" ptsTypes="">
                                      <p:cBhvr>
                                        <p:cTn id="39" dur="1000" spd="-100000" fill="hold"/>
                                        <p:tgtEl>
                                          <p:spTgt spid="28"/>
                                        </p:tgtEl>
                                        <p:attrNameLst>
                                          <p:attrName>ppt_x</p:attrName>
                                          <p:attrName>ppt_y</p:attrName>
                                        </p:attrNameLst>
                                      </p:cBhvr>
                                    </p:animMotion>
                                  </p:childTnLst>
                                </p:cTn>
                              </p:par>
                              <p:par>
                                <p:cTn id="40" presetID="10" presetClass="entr" presetSubtype="0"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64" presetClass="path" presetSubtype="0" accel="50000" decel="50000" fill="hold" grpId="1" nodeType="withEffect">
                                  <p:stCondLst>
                                    <p:cond delay="1500"/>
                                  </p:stCondLst>
                                  <p:childTnLst>
                                    <p:animMotion origin="layout" path="M 0 0 L 0 -0.25 E" pathEditMode="relative" ptsTypes="">
                                      <p:cBhvr>
                                        <p:cTn id="47" dur="1000" spd="-100000" fill="hold"/>
                                        <p:tgtEl>
                                          <p:spTgt spid="29"/>
                                        </p:tgtEl>
                                        <p:attrNameLst>
                                          <p:attrName>ppt_x</p:attrName>
                                          <p:attrName>ppt_y</p:attrName>
                                        </p:attrNameLst>
                                      </p:cBhvr>
                                    </p:animMotion>
                                  </p:childTnLst>
                                </p:cTn>
                              </p:par>
                              <p:par>
                                <p:cTn id="48" presetID="10" presetClass="entr" presetSubtype="0" fill="hold" nodeType="withEffect">
                                  <p:stCondLst>
                                    <p:cond delay="225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7" grpId="0"/>
      <p:bldP spid="27" grpId="1"/>
      <p:bldP spid="28" grpId="0"/>
      <p:bldP spid="28" grpId="1"/>
      <p:bldP spid="29" grpId="0"/>
      <p:bldP spid="29" grpId="1"/>
      <p:bldP spid="40" grpId="0" animBg="1"/>
      <p:bldP spid="41" grpId="0" animBg="1"/>
      <p:bldP spid="42" grpId="0" animBg="1"/>
      <p:bldP spid="37" grpId="0" animBg="1"/>
      <p:bldP spid="37" grpId="1" animBg="1"/>
      <p:bldP spid="38" grpId="0" animBg="1"/>
      <p:bldP spid="38" grpId="1" animBg="1"/>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9171" y="1636618"/>
            <a:ext cx="4484068" cy="4480957"/>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4753238" y="1636618"/>
            <a:ext cx="7168737" cy="4480957"/>
          </a:xfrm>
          <a:prstGeom prst="rect">
            <a:avLst/>
          </a:prstGeom>
        </p:spPr>
      </p:pic>
      <p:grpSp>
        <p:nvGrpSpPr>
          <p:cNvPr id="25" name="Group 24"/>
          <p:cNvGrpSpPr/>
          <p:nvPr/>
        </p:nvGrpSpPr>
        <p:grpSpPr>
          <a:xfrm>
            <a:off x="472278" y="2509367"/>
            <a:ext cx="4077058" cy="2735462"/>
            <a:chOff x="6060439" y="1430257"/>
            <a:chExt cx="4803386" cy="3222785"/>
          </a:xfrm>
        </p:grpSpPr>
        <p:sp>
          <p:nvSpPr>
            <p:cNvPr id="26"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387"/>
              <a:endParaRPr lang="en-US" sz="1176" dirty="0">
                <a:solidFill>
                  <a:srgbClr val="000000"/>
                </a:solidFill>
              </a:endParaRPr>
            </a:p>
          </p:txBody>
        </p:sp>
        <p:sp>
          <p:nvSpPr>
            <p:cNvPr id="27" name="TextBox 26"/>
            <p:cNvSpPr txBox="1"/>
            <p:nvPr/>
          </p:nvSpPr>
          <p:spPr>
            <a:xfrm>
              <a:off x="7722659" y="1922617"/>
              <a:ext cx="1563163"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Customer</a:t>
              </a:r>
            </a:p>
          </p:txBody>
        </p:sp>
        <p:sp>
          <p:nvSpPr>
            <p:cNvPr id="29" name="TextBox 28"/>
            <p:cNvSpPr txBox="1"/>
            <p:nvPr/>
          </p:nvSpPr>
          <p:spPr>
            <a:xfrm>
              <a:off x="9401671" y="3502266"/>
              <a:ext cx="1403087" cy="917114"/>
            </a:xfrm>
            <a:prstGeom prst="rect">
              <a:avLst/>
            </a:prstGeom>
            <a:noFill/>
          </p:spPr>
          <p:txBody>
            <a:bodyPr wrap="none" lIns="179239" tIns="143392" rIns="179239" bIns="143392" rtlCol="0">
              <a:spAutoFit/>
            </a:bodyPr>
            <a:lstStyle/>
            <a:p>
              <a:pP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Service</a:t>
              </a:r>
              <a:br>
                <a:rPr lang="en-US" sz="1765" dirty="0">
                  <a:gradFill>
                    <a:gsLst>
                      <a:gs pos="2917">
                        <a:srgbClr val="0072C6">
                          <a:lumMod val="75000"/>
                        </a:srgbClr>
                      </a:gs>
                      <a:gs pos="30000">
                        <a:srgbClr val="0072C6">
                          <a:lumMod val="75000"/>
                        </a:srgbClr>
                      </a:gs>
                    </a:gsLst>
                    <a:lin ang="5400000" scaled="0"/>
                  </a:gradFill>
                </a:rPr>
              </a:br>
              <a:r>
                <a:rPr lang="en-US" sz="1765" dirty="0">
                  <a:gradFill>
                    <a:gsLst>
                      <a:gs pos="2917">
                        <a:srgbClr val="0072C6">
                          <a:lumMod val="75000"/>
                        </a:srgbClr>
                      </a:gs>
                      <a:gs pos="30000">
                        <a:srgbClr val="0072C6">
                          <a:lumMod val="75000"/>
                        </a:srgbClr>
                      </a:gs>
                    </a:gsLst>
                    <a:lin ang="5400000" scaled="0"/>
                  </a:gradFill>
                </a:rPr>
                <a:t>Provider</a:t>
              </a:r>
            </a:p>
          </p:txBody>
        </p:sp>
        <p:sp>
          <p:nvSpPr>
            <p:cNvPr id="30" name="TextBox 29"/>
            <p:cNvSpPr txBox="1"/>
            <p:nvPr/>
          </p:nvSpPr>
          <p:spPr>
            <a:xfrm>
              <a:off x="6060439" y="3626204"/>
              <a:ext cx="1542842"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Microsoft</a:t>
              </a:r>
            </a:p>
          </p:txBody>
        </p:sp>
        <p:sp>
          <p:nvSpPr>
            <p:cNvPr id="31" name="TextBox 30"/>
            <p:cNvSpPr txBox="1"/>
            <p:nvPr/>
          </p:nvSpPr>
          <p:spPr>
            <a:xfrm>
              <a:off x="7779538" y="3388109"/>
              <a:ext cx="1384277" cy="788994"/>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372" dirty="0">
                  <a:gradFill>
                    <a:gsLst>
                      <a:gs pos="2917">
                        <a:srgbClr val="0072C6">
                          <a:lumMod val="75000"/>
                        </a:srgbClr>
                      </a:gs>
                      <a:gs pos="30000">
                        <a:srgbClr val="0072C6">
                          <a:lumMod val="75000"/>
                        </a:srgbClr>
                      </a:gs>
                    </a:gsLst>
                    <a:lin ang="5400000" scaled="0"/>
                  </a:gradFill>
                </a:rPr>
                <a:t>Consistent</a:t>
              </a:r>
              <a:br>
                <a:rPr lang="en-US" sz="1372" dirty="0">
                  <a:gradFill>
                    <a:gsLst>
                      <a:gs pos="2917">
                        <a:srgbClr val="0072C6">
                          <a:lumMod val="75000"/>
                        </a:srgbClr>
                      </a:gs>
                      <a:gs pos="30000">
                        <a:srgbClr val="0072C6">
                          <a:lumMod val="75000"/>
                        </a:srgbClr>
                      </a:gs>
                    </a:gsLst>
                    <a:lin ang="5400000" scaled="0"/>
                  </a:gradFill>
                </a:rPr>
              </a:br>
              <a:r>
                <a:rPr lang="en-US" sz="1372" dirty="0">
                  <a:gradFill>
                    <a:gsLst>
                      <a:gs pos="2917">
                        <a:srgbClr val="0072C6">
                          <a:lumMod val="75000"/>
                        </a:srgbClr>
                      </a:gs>
                      <a:gs pos="30000">
                        <a:srgbClr val="0072C6">
                          <a:lumMod val="75000"/>
                        </a:srgbClr>
                      </a:gs>
                    </a:gsLst>
                    <a:lin ang="5400000" scaled="0"/>
                  </a:gradFill>
                </a:rPr>
                <a:t>Platform</a:t>
              </a:r>
            </a:p>
          </p:txBody>
        </p:sp>
        <p:sp>
          <p:nvSpPr>
            <p:cNvPr id="32" name="TextBox 31"/>
            <p:cNvSpPr txBox="1"/>
            <p:nvPr/>
          </p:nvSpPr>
          <p:spPr>
            <a:xfrm>
              <a:off x="7792171" y="2928291"/>
              <a:ext cx="1289546" cy="789070"/>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2745" b="1" dirty="0">
                  <a:gradFill>
                    <a:gsLst>
                      <a:gs pos="2917">
                        <a:srgbClr val="0072C6">
                          <a:lumMod val="75000"/>
                        </a:srgbClr>
                      </a:gs>
                      <a:gs pos="30000">
                        <a:srgbClr val="0072C6">
                          <a:lumMod val="75000"/>
                        </a:srgbClr>
                      </a:gs>
                    </a:gsLst>
                    <a:lin ang="5400000" scaled="0"/>
                  </a:gradFill>
                </a:rPr>
                <a:t>ONE</a:t>
              </a:r>
            </a:p>
          </p:txBody>
        </p:sp>
      </p:grpSp>
      <p:sp>
        <p:nvSpPr>
          <p:cNvPr id="10" name="Oval 2a" hidden="1"/>
          <p:cNvSpPr/>
          <p:nvPr/>
        </p:nvSpPr>
        <p:spPr bwMode="auto">
          <a:xfrm>
            <a:off x="2061554" y="2021369"/>
            <a:ext cx="3584766" cy="35847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512" y="2021369"/>
            <a:ext cx="3584766" cy="35847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061554" y="3527189"/>
            <a:ext cx="3584766"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174211" y="3527189"/>
            <a:ext cx="2321365"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a:xfrm>
            <a:off x="302019" y="231198"/>
            <a:ext cx="8197385" cy="678776"/>
          </a:xfrm>
        </p:spPr>
        <p:txBody>
          <a:bodyPr/>
          <a:lstStyle/>
          <a:p>
            <a:r>
              <a:rPr lang="en-US" sz="4901" dirty="0"/>
              <a:t>Powering Cloud OS</a:t>
            </a:r>
          </a:p>
        </p:txBody>
      </p:sp>
      <p:sp>
        <p:nvSpPr>
          <p:cNvPr id="28" name="TextBox 27"/>
          <p:cNvSpPr txBox="1"/>
          <p:nvPr/>
        </p:nvSpPr>
        <p:spPr>
          <a:xfrm>
            <a:off x="5289241" y="2267842"/>
            <a:ext cx="6094413" cy="3218512"/>
          </a:xfrm>
          <a:prstGeom prst="rect">
            <a:avLst/>
          </a:prstGeom>
          <a:noFill/>
        </p:spPr>
        <p:txBody>
          <a:bodyPr wrap="square" lIns="179239" tIns="143392" rIns="179239" bIns="143392" rtlCol="0" anchor="ctr">
            <a:noAutofit/>
          </a:bodyPr>
          <a:lstStyle/>
          <a:p>
            <a:pPr defTabSz="914387">
              <a:lnSpc>
                <a:spcPts val="3724"/>
              </a:lnSpc>
              <a:spcAft>
                <a:spcPts val="1765"/>
              </a:spcAft>
            </a:pPr>
            <a:r>
              <a:rPr lang="en-US" sz="2745" dirty="0" smtClean="0">
                <a:solidFill>
                  <a:schemeClr val="bg1"/>
                </a:solidFill>
                <a:latin typeface="+mj-lt"/>
              </a:rPr>
              <a:t>Azure</a:t>
            </a:r>
            <a:endParaRPr lang="en-US" sz="2745" dirty="0">
              <a:solidFill>
                <a:schemeClr val="bg1"/>
              </a:solidFill>
              <a:latin typeface="+mj-lt"/>
            </a:endParaRPr>
          </a:p>
          <a:p>
            <a:pPr defTabSz="914387">
              <a:lnSpc>
                <a:spcPts val="3724"/>
              </a:lnSpc>
              <a:spcAft>
                <a:spcPts val="1765"/>
              </a:spcAft>
            </a:pPr>
            <a:r>
              <a:rPr lang="en-US" sz="2745" dirty="0">
                <a:solidFill>
                  <a:schemeClr val="bg1"/>
                </a:solidFill>
                <a:latin typeface="+mj-lt"/>
              </a:rPr>
              <a:t>Windows Server</a:t>
            </a:r>
          </a:p>
          <a:p>
            <a:pPr defTabSz="914387">
              <a:lnSpc>
                <a:spcPts val="3724"/>
              </a:lnSpc>
              <a:spcAft>
                <a:spcPts val="1765"/>
              </a:spcAft>
            </a:pPr>
            <a:r>
              <a:rPr lang="en-US" sz="2745" dirty="0">
                <a:solidFill>
                  <a:schemeClr val="bg1"/>
                </a:solidFill>
                <a:latin typeface="+mj-lt"/>
              </a:rPr>
              <a:t>Microsoft System Center</a:t>
            </a:r>
          </a:p>
          <a:p>
            <a:pPr defTabSz="914387">
              <a:lnSpc>
                <a:spcPts val="3724"/>
              </a:lnSpc>
              <a:spcAft>
                <a:spcPts val="1765"/>
              </a:spcAft>
            </a:pPr>
            <a:r>
              <a:rPr lang="en-US" sz="2745" dirty="0">
                <a:solidFill>
                  <a:schemeClr val="bg1"/>
                </a:solidFill>
                <a:latin typeface="+mj-lt"/>
              </a:rPr>
              <a:t>Microsoft SQL Server</a:t>
            </a:r>
          </a:p>
          <a:p>
            <a:pPr defTabSz="914387">
              <a:lnSpc>
                <a:spcPts val="3724"/>
              </a:lnSpc>
              <a:spcAft>
                <a:spcPts val="1765"/>
              </a:spcAft>
            </a:pPr>
            <a:r>
              <a:rPr lang="en-US" sz="2745" dirty="0">
                <a:solidFill>
                  <a:schemeClr val="bg1"/>
                </a:solidFill>
                <a:latin typeface="+mj-lt"/>
              </a:rPr>
              <a:t>Visual Studio</a:t>
            </a:r>
          </a:p>
        </p:txBody>
      </p:sp>
    </p:spTree>
    <p:extLst>
      <p:ext uri="{BB962C8B-B14F-4D97-AF65-F5344CB8AC3E}">
        <p14:creationId xmlns:p14="http://schemas.microsoft.com/office/powerpoint/2010/main" val="1981604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660400" y="2287058"/>
            <a:ext cx="11149013" cy="1828193"/>
          </a:xfrm>
        </p:spPr>
        <p:txBody>
          <a:bodyPr/>
          <a:lstStyle/>
          <a:p>
            <a:r>
              <a:rPr lang="en-US" sz="6600" dirty="0" smtClean="0"/>
              <a:t>Partner Technical Services:</a:t>
            </a:r>
            <a:br>
              <a:rPr lang="en-US" sz="6600" dirty="0" smtClean="0"/>
            </a:br>
            <a:r>
              <a:rPr lang="en-US" sz="6600" dirty="0" smtClean="0"/>
              <a:t>Azure </a:t>
            </a:r>
            <a:r>
              <a:rPr lang="en-US" sz="6600" dirty="0" smtClean="0"/>
              <a:t>Starter Kits</a:t>
            </a:r>
            <a:endParaRPr lang="en-US" sz="6600"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17</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939003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0767" y="313462"/>
            <a:ext cx="11778057" cy="609269"/>
          </a:xfrm>
        </p:spPr>
        <p:txBody>
          <a:bodyPr/>
          <a:lstStyle/>
          <a:p>
            <a:r>
              <a:rPr lang="en-US" dirty="0" smtClean="0"/>
              <a:t>Partner Challenges – Have you faced any of these?</a:t>
            </a:r>
            <a:endParaRPr lang="en-US" dirty="0"/>
          </a:p>
        </p:txBody>
      </p:sp>
      <p:graphicFrame>
        <p:nvGraphicFramePr>
          <p:cNvPr id="4" name="Diagram 3"/>
          <p:cNvGraphicFramePr/>
          <p:nvPr>
            <p:extLst>
              <p:ext uri="{D42A27DB-BD31-4B8C-83A1-F6EECF244321}">
                <p14:modId xmlns:p14="http://schemas.microsoft.com/office/powerpoint/2010/main" val="1545322587"/>
              </p:ext>
            </p:extLst>
          </p:nvPr>
        </p:nvGraphicFramePr>
        <p:xfrm>
          <a:off x="1502967" y="1270000"/>
          <a:ext cx="8707833"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70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9675EAF-87EF-4F6E-AC2B-837C27432C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AAF2CC-C3FC-41AB-BCA1-D9F21DE7188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757360-A29A-42C4-AB21-A822A403E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507DAA9-E412-486A-BE26-749DEF62B90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7534A89-1027-426F-BDDD-3CB60189E33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598A868-A515-4F3C-8A0F-FD1E9D6433F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0F79D0CC-432B-4C03-B371-6F3FBA8115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D9416D27-0CF2-471D-A115-369D7565B15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556ADA96-F654-41E7-943E-81CACE6515A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144" y="1127408"/>
            <a:ext cx="11552260" cy="3415615"/>
          </a:xfrm>
          <a:prstGeom prst="rect">
            <a:avLst/>
          </a:prstGeom>
        </p:spPr>
        <p:txBody>
          <a:bodyPr wrap="square">
            <a:spAutoFit/>
          </a:bodyPr>
          <a:lstStyle/>
          <a:p>
            <a:pPr algn="ctr"/>
            <a:r>
              <a:rPr lang="en-US" sz="2133" dirty="0"/>
              <a:t>Starter Kits are </a:t>
            </a:r>
            <a:r>
              <a:rPr lang="en-US" sz="2133" b="1" dirty="0"/>
              <a:t>packaged</a:t>
            </a:r>
            <a:r>
              <a:rPr lang="en-US" sz="2133" dirty="0"/>
              <a:t> offerings with a pre-defined configuration aiming at </a:t>
            </a:r>
            <a:r>
              <a:rPr lang="en-US" sz="2133" b="1" dirty="0"/>
              <a:t>accelerating</a:t>
            </a:r>
            <a:r>
              <a:rPr lang="en-US" sz="2133" dirty="0"/>
              <a:t> the </a:t>
            </a:r>
            <a:r>
              <a:rPr lang="en-US" sz="2133" b="1" dirty="0"/>
              <a:t>sales</a:t>
            </a:r>
            <a:r>
              <a:rPr lang="en-US" sz="2133" dirty="0"/>
              <a:t> and </a:t>
            </a:r>
            <a:r>
              <a:rPr lang="en-US" sz="2133" b="1" dirty="0"/>
              <a:t>deployment</a:t>
            </a:r>
            <a:r>
              <a:rPr lang="en-US" sz="2133" dirty="0"/>
              <a:t> cycle of the most common Azure solutions.</a:t>
            </a:r>
            <a:br>
              <a:rPr lang="en-US" sz="2133" dirty="0"/>
            </a:br>
            <a:r>
              <a:rPr lang="en-US" sz="2133" dirty="0"/>
              <a:t/>
            </a:r>
            <a:br>
              <a:rPr lang="en-US" sz="2133" dirty="0"/>
            </a:br>
            <a:r>
              <a:rPr lang="en-US" sz="2133" dirty="0"/>
              <a:t>By leveraging an outstanding bill of materials created by Microsoft Azure Experts, Partners receive </a:t>
            </a:r>
            <a:r>
              <a:rPr lang="en-US" sz="2133" dirty="0" smtClean="0"/>
              <a:t>the </a:t>
            </a:r>
            <a:r>
              <a:rPr lang="en-US" sz="2133" dirty="0"/>
              <a:t>support and recommendation needed to sell and deploy these </a:t>
            </a:r>
            <a:r>
              <a:rPr lang="en-US" sz="2133" b="1" dirty="0"/>
              <a:t>common </a:t>
            </a:r>
            <a:r>
              <a:rPr lang="en-US" sz="2133" b="1" dirty="0" smtClean="0"/>
              <a:t>scenarios</a:t>
            </a:r>
            <a:r>
              <a:rPr lang="en-US" sz="2133" dirty="0" smtClean="0"/>
              <a:t>.</a:t>
            </a:r>
            <a:r>
              <a:rPr lang="en-US" sz="2133" dirty="0"/>
              <a:t/>
            </a:r>
            <a:br>
              <a:rPr lang="en-US" sz="2133" dirty="0"/>
            </a:br>
            <a:endParaRPr lang="pt-BR" sz="2133" dirty="0"/>
          </a:p>
          <a:p>
            <a:pPr algn="ctr"/>
            <a:r>
              <a:rPr lang="en-US" sz="2133" dirty="0"/>
              <a:t>“Azure is a platform, the scenarios and features are infinite”. </a:t>
            </a:r>
            <a:br>
              <a:rPr lang="en-US" sz="2133" dirty="0"/>
            </a:br>
            <a:r>
              <a:rPr lang="en-US" sz="2133" dirty="0"/>
              <a:t>Starter Kits take a scenario-based approach while supporting partners to sell and deploy, </a:t>
            </a:r>
            <a:r>
              <a:rPr lang="en-US" sz="2133" dirty="0" smtClean="0"/>
              <a:t>rather than focusing </a:t>
            </a:r>
            <a:r>
              <a:rPr lang="en-US" sz="2133" dirty="0"/>
              <a:t>on </a:t>
            </a:r>
            <a:r>
              <a:rPr lang="en-US" sz="2133" dirty="0" smtClean="0"/>
              <a:t>product features, which can be time consuming.</a:t>
            </a:r>
            <a:endParaRPr lang="pt-BR" sz="2133" dirty="0"/>
          </a:p>
          <a:p>
            <a:pPr algn="ctr"/>
            <a:r>
              <a:rPr lang="en-US" sz="2399" dirty="0"/>
              <a:t> </a:t>
            </a:r>
            <a:endParaRPr lang="pt-BR" sz="2399" dirty="0"/>
          </a:p>
        </p:txBody>
      </p:sp>
      <p:sp>
        <p:nvSpPr>
          <p:cNvPr id="3" name="Title 2"/>
          <p:cNvSpPr>
            <a:spLocks noGrp="1"/>
          </p:cNvSpPr>
          <p:nvPr>
            <p:ph type="title"/>
          </p:nvPr>
        </p:nvSpPr>
        <p:spPr/>
        <p:txBody>
          <a:bodyPr/>
          <a:lstStyle/>
          <a:p>
            <a:r>
              <a:rPr lang="en-US" dirty="0"/>
              <a:t>Starter Kit  - Introduction</a:t>
            </a:r>
          </a:p>
        </p:txBody>
      </p:sp>
      <p:sp>
        <p:nvSpPr>
          <p:cNvPr id="4" name="Rectangle 3"/>
          <p:cNvSpPr/>
          <p:nvPr/>
        </p:nvSpPr>
        <p:spPr>
          <a:xfrm rot="16200000">
            <a:off x="-426169" y="5372623"/>
            <a:ext cx="1446230" cy="461537"/>
          </a:xfrm>
          <a:prstGeom prst="rect">
            <a:avLst/>
          </a:prstGeom>
        </p:spPr>
        <p:txBody>
          <a:bodyPr wrap="none">
            <a:spAutoFit/>
          </a:bodyPr>
          <a:lstStyle/>
          <a:p>
            <a:r>
              <a:rPr lang="en-US" sz="2399" b="1" dirty="0"/>
              <a:t>Benefits:</a:t>
            </a:r>
            <a:endParaRPr lang="pt-BR" sz="2399" b="1" dirty="0"/>
          </a:p>
        </p:txBody>
      </p:sp>
      <p:graphicFrame>
        <p:nvGraphicFramePr>
          <p:cNvPr id="18" name="Diagram 17"/>
          <p:cNvGraphicFramePr/>
          <p:nvPr>
            <p:extLst/>
          </p:nvPr>
        </p:nvGraphicFramePr>
        <p:xfrm>
          <a:off x="568497" y="4140015"/>
          <a:ext cx="11495263" cy="318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23544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8674" y="312651"/>
            <a:ext cx="11646957" cy="609269"/>
          </a:xfrm>
        </p:spPr>
        <p:txBody>
          <a:bodyPr/>
          <a:lstStyle/>
          <a:p>
            <a:r>
              <a:rPr lang="en-US" sz="4399" spc="-133" dirty="0">
                <a:solidFill>
                  <a:srgbClr val="FFFFFF"/>
                </a:solidFill>
                <a:latin typeface="Segoe UI Light"/>
                <a:cs typeface="Segoe UI Light"/>
              </a:rPr>
              <a:t>Agenda</a:t>
            </a:r>
          </a:p>
        </p:txBody>
      </p:sp>
      <p:sp>
        <p:nvSpPr>
          <p:cNvPr id="5" name="Text Placeholder 4"/>
          <p:cNvSpPr>
            <a:spLocks noGrp="1"/>
          </p:cNvSpPr>
          <p:nvPr>
            <p:ph type="body" sz="quarter" idx="11"/>
          </p:nvPr>
        </p:nvSpPr>
        <p:spPr>
          <a:xfrm>
            <a:off x="3518836" y="1809770"/>
            <a:ext cx="7924995" cy="5308645"/>
          </a:xfrm>
        </p:spPr>
        <p:txBody>
          <a:bodyPr/>
          <a:lstStyle/>
          <a:p>
            <a:pPr marL="574514" indent="-571340">
              <a:buFont typeface="Arial" panose="020B0604020202020204" pitchFamily="34" charset="0"/>
              <a:buChar char="•"/>
            </a:pPr>
            <a:r>
              <a:rPr lang="en-US" dirty="0"/>
              <a:t>Microsoft Cloud Value </a:t>
            </a:r>
            <a:r>
              <a:rPr lang="en-US" dirty="0" smtClean="0"/>
              <a:t>Proposition</a:t>
            </a:r>
          </a:p>
          <a:p>
            <a:pPr marL="574514" indent="-571340">
              <a:buFont typeface="Arial" panose="020B0604020202020204" pitchFamily="34" charset="0"/>
              <a:buChar char="•"/>
            </a:pPr>
            <a:r>
              <a:rPr lang="en-US" dirty="0" smtClean="0"/>
              <a:t>Partner Challenges</a:t>
            </a:r>
          </a:p>
          <a:p>
            <a:pPr marL="574514" indent="-571340">
              <a:buFont typeface="Arial" panose="020B0604020202020204" pitchFamily="34" charset="0"/>
              <a:buChar char="•"/>
            </a:pPr>
            <a:r>
              <a:rPr lang="en-US" dirty="0" smtClean="0"/>
              <a:t>Starter Kits Introduction</a:t>
            </a:r>
          </a:p>
          <a:p>
            <a:pPr marL="574514" indent="-571340">
              <a:buFont typeface="Arial" panose="020B0604020202020204" pitchFamily="34" charset="0"/>
              <a:buChar char="•"/>
            </a:pPr>
            <a:r>
              <a:rPr lang="en-US" dirty="0" smtClean="0"/>
              <a:t>Starter Kits Deep Dive</a:t>
            </a:r>
          </a:p>
          <a:p>
            <a:pPr marL="574514" indent="-57134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2311670932"/>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179" y="214317"/>
            <a:ext cx="11149015" cy="609269"/>
          </a:xfrm>
        </p:spPr>
        <p:txBody>
          <a:bodyPr/>
          <a:lstStyle/>
          <a:p>
            <a:r>
              <a:rPr lang="en-US" dirty="0" smtClean="0"/>
              <a:t>Starter </a:t>
            </a:r>
            <a:r>
              <a:rPr lang="en-US" dirty="0" smtClean="0"/>
              <a:t>Kits: Packaged scenarios</a:t>
            </a:r>
            <a:endParaRPr lang="en-US" dirty="0"/>
          </a:p>
        </p:txBody>
      </p:sp>
      <p:graphicFrame>
        <p:nvGraphicFramePr>
          <p:cNvPr id="2" name="Diagram 1"/>
          <p:cNvGraphicFramePr/>
          <p:nvPr>
            <p:extLst>
              <p:ext uri="{D42A27DB-BD31-4B8C-83A1-F6EECF244321}">
                <p14:modId xmlns:p14="http://schemas.microsoft.com/office/powerpoint/2010/main" val="313405288"/>
              </p:ext>
            </p:extLst>
          </p:nvPr>
        </p:nvGraphicFramePr>
        <p:xfrm>
          <a:off x="457200" y="1066800"/>
          <a:ext cx="11506200" cy="506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68108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 Kits – Usage and Bill of Materials</a:t>
            </a:r>
            <a:endParaRPr lang="pt-BR" dirty="0"/>
          </a:p>
        </p:txBody>
      </p:sp>
      <p:sp>
        <p:nvSpPr>
          <p:cNvPr id="22" name="Rectangle 21"/>
          <p:cNvSpPr/>
          <p:nvPr/>
        </p:nvSpPr>
        <p:spPr>
          <a:xfrm>
            <a:off x="94106" y="1539805"/>
            <a:ext cx="7742579" cy="978729"/>
          </a:xfrm>
          <a:prstGeom prst="rect">
            <a:avLst/>
          </a:prstGeom>
        </p:spPr>
        <p:txBody>
          <a:bodyPr wrap="square">
            <a:spAutoFit/>
          </a:bodyPr>
          <a:lstStyle/>
          <a:p>
            <a:pPr marL="0" lvl="1" algn="just" defTabSz="711200">
              <a:lnSpc>
                <a:spcPct val="90000"/>
              </a:lnSpc>
              <a:spcBef>
                <a:spcPct val="0"/>
              </a:spcBef>
              <a:spcAft>
                <a:spcPct val="15000"/>
              </a:spcAft>
            </a:pP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a:t>
            </a:r>
            <a:r>
              <a:rPr lang="en-US" sz="1600" b="1" dirty="0" smtClean="0"/>
              <a:t>business </a:t>
            </a:r>
            <a:r>
              <a:rPr lang="en-US" sz="1600" dirty="0" smtClean="0"/>
              <a:t>and</a:t>
            </a:r>
            <a:r>
              <a:rPr lang="en-US" sz="1600" b="1" dirty="0" smtClean="0"/>
              <a:t> delivering state-of-the-art solutions.</a:t>
            </a:r>
            <a:endParaRPr lang="pt-BR" sz="1600" b="1" dirty="0"/>
          </a:p>
        </p:txBody>
      </p:sp>
      <p:cxnSp>
        <p:nvCxnSpPr>
          <p:cNvPr id="25" name="Straight Connector 24"/>
          <p:cNvCxnSpPr/>
          <p:nvPr/>
        </p:nvCxnSpPr>
        <p:spPr>
          <a:xfrm>
            <a:off x="8065827" y="1555845"/>
            <a:ext cx="0" cy="51265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205054" y="1638814"/>
            <a:ext cx="3667479" cy="369332"/>
          </a:xfrm>
          <a:prstGeom prst="rect">
            <a:avLst/>
          </a:prstGeom>
        </p:spPr>
        <p:txBody>
          <a:bodyPr wrap="none">
            <a:spAutoFit/>
          </a:bodyPr>
          <a:lstStyle/>
          <a:p>
            <a:r>
              <a:rPr lang="en-US" dirty="0"/>
              <a:t>Starter </a:t>
            </a:r>
            <a:r>
              <a:rPr lang="en-US" dirty="0" smtClean="0"/>
              <a:t>Kits Bill of Materials (BOM) </a:t>
            </a:r>
            <a:endParaRPr lang="pt-BR" dirty="0"/>
          </a:p>
        </p:txBody>
      </p:sp>
      <p:graphicFrame>
        <p:nvGraphicFramePr>
          <p:cNvPr id="3" name="Table 2"/>
          <p:cNvGraphicFramePr>
            <a:graphicFrameLocks noGrp="1"/>
          </p:cNvGraphicFramePr>
          <p:nvPr>
            <p:extLst>
              <p:ext uri="{D42A27DB-BD31-4B8C-83A1-F6EECF244321}">
                <p14:modId xmlns:p14="http://schemas.microsoft.com/office/powerpoint/2010/main" val="673182285"/>
              </p:ext>
            </p:extLst>
          </p:nvPr>
        </p:nvGraphicFramePr>
        <p:xfrm>
          <a:off x="226294" y="2855892"/>
          <a:ext cx="7525635" cy="3826456"/>
        </p:xfrm>
        <a:graphic>
          <a:graphicData uri="http://schemas.openxmlformats.org/drawingml/2006/table">
            <a:tbl>
              <a:tblPr firstRow="1" bandRow="1">
                <a:tableStyleId>{5C22544A-7EE6-4342-B048-85BDC9FD1C3A}</a:tableStyleId>
              </a:tblPr>
              <a:tblGrid>
                <a:gridCol w="2508545">
                  <a:extLst>
                    <a:ext uri="{9D8B030D-6E8A-4147-A177-3AD203B41FA5}">
                      <a16:colId xmlns:a16="http://schemas.microsoft.com/office/drawing/2014/main" val="20000"/>
                    </a:ext>
                  </a:extLst>
                </a:gridCol>
                <a:gridCol w="2508545">
                  <a:extLst>
                    <a:ext uri="{9D8B030D-6E8A-4147-A177-3AD203B41FA5}">
                      <a16:colId xmlns:a16="http://schemas.microsoft.com/office/drawing/2014/main" val="20001"/>
                    </a:ext>
                  </a:extLst>
                </a:gridCol>
                <a:gridCol w="2508545">
                  <a:extLst>
                    <a:ext uri="{9D8B030D-6E8A-4147-A177-3AD203B41FA5}">
                      <a16:colId xmlns:a16="http://schemas.microsoft.com/office/drawing/2014/main" val="20002"/>
                    </a:ext>
                  </a:extLst>
                </a:gridCol>
              </a:tblGrid>
              <a:tr h="464946">
                <a:tc>
                  <a:txBody>
                    <a:bodyPr/>
                    <a:lstStyle/>
                    <a:p>
                      <a:pPr algn="ctr"/>
                      <a:r>
                        <a:rPr lang="en-US" sz="1400" b="0" noProof="0" dirty="0" smtClean="0"/>
                        <a:t>Enablement:</a:t>
                      </a:r>
                      <a:br>
                        <a:rPr lang="en-US" sz="1400" b="0" noProof="0" dirty="0" smtClean="0"/>
                      </a:br>
                      <a:r>
                        <a:rPr lang="en-US" sz="1400" b="0" noProof="0" dirty="0" smtClean="0"/>
                        <a:t>Getting</a:t>
                      </a:r>
                      <a:r>
                        <a:rPr lang="en-US" sz="1400" b="0" baseline="0" noProof="0" dirty="0" smtClean="0"/>
                        <a:t> Ready</a:t>
                      </a:r>
                      <a:endParaRPr lang="en-US" sz="1400" b="0" noProof="0" dirty="0"/>
                    </a:p>
                  </a:txBody>
                  <a:tcPr anchor="ctr"/>
                </a:tc>
                <a:tc>
                  <a:txBody>
                    <a:bodyPr/>
                    <a:lstStyle/>
                    <a:p>
                      <a:pPr algn="ctr"/>
                      <a:r>
                        <a:rPr lang="en-US" sz="1100" noProof="0" dirty="0" smtClean="0"/>
                        <a:t>Starter Kit Pre-Sales Shadowing:</a:t>
                      </a:r>
                      <a:r>
                        <a:rPr lang="en-US" sz="1100" baseline="0" noProof="0" dirty="0" smtClean="0"/>
                        <a:t> </a:t>
                      </a:r>
                      <a:br>
                        <a:rPr lang="en-US" sz="1100" baseline="0" noProof="0" dirty="0" smtClean="0"/>
                      </a:br>
                      <a:r>
                        <a:rPr lang="en-US" sz="1100" baseline="0" noProof="0" dirty="0" smtClean="0"/>
                        <a:t>Accelerating a Deal</a:t>
                      </a:r>
                      <a:endParaRPr lang="en-US" sz="1100" noProof="0" dirty="0"/>
                    </a:p>
                  </a:txBody>
                  <a:tcPr anchor="ctr"/>
                </a:tc>
                <a:tc>
                  <a:txBody>
                    <a:bodyPr/>
                    <a:lstStyle/>
                    <a:p>
                      <a:pPr marL="0" marR="0" indent="0" algn="ctr" defTabSz="914112" rtl="0" eaLnBrk="1" fontAlgn="auto" latinLnBrk="0" hangingPunct="1">
                        <a:lnSpc>
                          <a:spcPct val="100000"/>
                        </a:lnSpc>
                        <a:spcBef>
                          <a:spcPts val="0"/>
                        </a:spcBef>
                        <a:spcAft>
                          <a:spcPts val="0"/>
                        </a:spcAft>
                        <a:buClrTx/>
                        <a:buSzTx/>
                        <a:buFontTx/>
                        <a:buNone/>
                        <a:tabLst/>
                        <a:defRPr/>
                      </a:pPr>
                      <a:r>
                        <a:rPr lang="en-US" sz="1050" noProof="0" dirty="0" smtClean="0"/>
                        <a:t>Starter Kit Deployment Shadowing:</a:t>
                      </a:r>
                      <a:r>
                        <a:rPr lang="en-US" sz="1050" baseline="0" noProof="0" dirty="0" smtClean="0"/>
                        <a:t> </a:t>
                      </a:r>
                      <a:br>
                        <a:rPr lang="en-US" sz="1050" baseline="0" noProof="0" dirty="0" smtClean="0"/>
                      </a:br>
                      <a:r>
                        <a:rPr lang="en-US" sz="1050" baseline="0" noProof="0" dirty="0" smtClean="0"/>
                        <a:t>Accelerating a Deployment</a:t>
                      </a:r>
                      <a:endParaRPr lang="en-US" sz="1050" noProof="0" dirty="0" smtClean="0"/>
                    </a:p>
                  </a:txBody>
                  <a:tcPr anchor="ctr"/>
                </a:tc>
                <a:extLst>
                  <a:ext uri="{0D108BD9-81ED-4DB2-BD59-A6C34878D82A}">
                    <a16:rowId xmlns:a16="http://schemas.microsoft.com/office/drawing/2014/main" val="10000"/>
                  </a:ext>
                </a:extLst>
              </a:tr>
              <a:tr h="1777621">
                <a:tc>
                  <a:txBody>
                    <a:bodyPr/>
                    <a:lstStyle/>
                    <a:p>
                      <a:pPr marL="171450" lvl="1" indent="-171450" defTabSz="711200">
                        <a:lnSpc>
                          <a:spcPct val="90000"/>
                        </a:lnSpc>
                        <a:spcBef>
                          <a:spcPct val="0"/>
                        </a:spcBef>
                        <a:spcAft>
                          <a:spcPct val="15000"/>
                        </a:spcAft>
                        <a:buFontTx/>
                        <a:buChar char="••"/>
                      </a:pPr>
                      <a:r>
                        <a:rPr lang="en-US" sz="1400" b="0" kern="1200" dirty="0" smtClean="0"/>
                        <a:t>Get ready</a:t>
                      </a:r>
                      <a:r>
                        <a:rPr lang="en-US" sz="1400" b="0" kern="1200" baseline="0" dirty="0" smtClean="0"/>
                        <a:t> to offer solutions and engage in opportunities </a:t>
                      </a:r>
                      <a:r>
                        <a:rPr lang="en-US" sz="1400" b="0" kern="1200" dirty="0" smtClean="0"/>
                        <a:t>based on Starter Kits Scenarios</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dirty="0" smtClean="0"/>
                        <a:t>Understand</a:t>
                      </a:r>
                      <a:r>
                        <a:rPr lang="en-US" sz="1400" b="0" baseline="0" dirty="0" smtClean="0"/>
                        <a:t> the Bill of Material and </a:t>
                      </a:r>
                      <a:r>
                        <a:rPr lang="en-US" sz="1400" b="0" dirty="0" smtClean="0"/>
                        <a:t>how to use it in Sales, Migration and Deployment scenarios.</a:t>
                      </a:r>
                      <a:endParaRPr lang="pt-BR" sz="1400" b="0" kern="1200" dirty="0" smtClean="0"/>
                    </a:p>
                    <a:p>
                      <a:endParaRPr lang="pt-BR" dirty="0"/>
                    </a:p>
                  </a:txBody>
                  <a:tcPr/>
                </a:tc>
                <a:tc>
                  <a:txBody>
                    <a:bodyPr/>
                    <a:lstStyle/>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Pre-Sales Stage</a:t>
                      </a:r>
                    </a:p>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Accelerate a</a:t>
                      </a:r>
                      <a:r>
                        <a:rPr lang="en-US" sz="1400" b="0" kern="1200" baseline="0" noProof="0" dirty="0" smtClean="0">
                          <a:solidFill>
                            <a:schemeClr val="dk1"/>
                          </a:solidFill>
                          <a:latin typeface="+mn-lt"/>
                          <a:ea typeface="+mn-ea"/>
                          <a:cs typeface="+mn-cs"/>
                        </a:rPr>
                        <a:t> deal by leveraging the Starter Kits BOM</a:t>
                      </a:r>
                    </a:p>
                    <a:p>
                      <a:pPr marL="171450" indent="-171450">
                        <a:buFont typeface="Arial" panose="020B0604020202020204" pitchFamily="34" charset="0"/>
                        <a:buChar char="•"/>
                      </a:pPr>
                      <a:r>
                        <a:rPr lang="en-US" sz="1400" b="0" kern="1200" baseline="0" noProof="0" dirty="0" smtClean="0">
                          <a:solidFill>
                            <a:schemeClr val="dk1"/>
                          </a:solidFill>
                          <a:latin typeface="+mn-lt"/>
                          <a:ea typeface="+mn-ea"/>
                          <a:cs typeface="+mn-cs"/>
                        </a:rPr>
                        <a:t>Receive 1:1 support from Microsoft experts throughout the deal lifecycle</a:t>
                      </a:r>
                      <a:endParaRPr lang="en-US" sz="1400" b="0" kern="1200" noProof="0" dirty="0" smtClean="0">
                        <a:solidFill>
                          <a:schemeClr val="dk1"/>
                        </a:solidFill>
                        <a:latin typeface="+mn-lt"/>
                        <a:ea typeface="+mn-ea"/>
                        <a:cs typeface="+mn-cs"/>
                      </a:endParaRPr>
                    </a:p>
                  </a:txBody>
                  <a:tcPr/>
                </a:tc>
                <a:tc>
                  <a:txBody>
                    <a:bodyPr/>
                    <a:lstStyle/>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Project</a:t>
                      </a:r>
                      <a:r>
                        <a:rPr lang="en-US" sz="1400" b="0" kern="1200" baseline="0" noProof="0" dirty="0" smtClean="0">
                          <a:solidFill>
                            <a:schemeClr val="dk1"/>
                          </a:solidFill>
                          <a:latin typeface="+mn-lt"/>
                          <a:ea typeface="+mn-ea"/>
                          <a:cs typeface="+mn-cs"/>
                        </a:rPr>
                        <a:t>/Deployment stages</a:t>
                      </a:r>
                      <a:endParaRPr lang="en-US" sz="1400" b="0" kern="1200" noProof="0" dirty="0" smtClean="0">
                        <a:solidFill>
                          <a:schemeClr val="dk1"/>
                        </a:solidFill>
                        <a:latin typeface="+mn-lt"/>
                        <a:ea typeface="+mn-ea"/>
                        <a:cs typeface="+mn-cs"/>
                      </a:endParaRPr>
                    </a:p>
                    <a:p>
                      <a:pPr marL="171450" indent="-171450">
                        <a:buFont typeface="Arial" panose="020B0604020202020204" pitchFamily="34" charset="0"/>
                        <a:buChar char="•"/>
                      </a:pPr>
                      <a:r>
                        <a:rPr lang="en-US" sz="1400" b="0" kern="1200" noProof="0" dirty="0" smtClean="0">
                          <a:solidFill>
                            <a:schemeClr val="dk1"/>
                          </a:solidFill>
                          <a:latin typeface="+mn-lt"/>
                          <a:ea typeface="+mn-ea"/>
                          <a:cs typeface="+mn-cs"/>
                        </a:rPr>
                        <a:t>Accelerate a</a:t>
                      </a:r>
                      <a:r>
                        <a:rPr lang="en-US" sz="1400" b="0" kern="1200" baseline="0" noProof="0" dirty="0" smtClean="0">
                          <a:solidFill>
                            <a:schemeClr val="dk1"/>
                          </a:solidFill>
                          <a:latin typeface="+mn-lt"/>
                          <a:ea typeface="+mn-ea"/>
                          <a:cs typeface="+mn-cs"/>
                        </a:rPr>
                        <a:t> deployment by leveraging the Starter Kits BOM</a:t>
                      </a:r>
                    </a:p>
                    <a:p>
                      <a:pPr marL="171450" indent="-171450">
                        <a:buFont typeface="Arial" panose="020B0604020202020204" pitchFamily="34" charset="0"/>
                        <a:buChar char="•"/>
                      </a:pPr>
                      <a:r>
                        <a:rPr lang="en-US" sz="1400" b="0" kern="1200" baseline="0" noProof="0" dirty="0" smtClean="0">
                          <a:solidFill>
                            <a:schemeClr val="dk1"/>
                          </a:solidFill>
                          <a:latin typeface="+mn-lt"/>
                          <a:ea typeface="+mn-ea"/>
                          <a:cs typeface="+mn-cs"/>
                        </a:rPr>
                        <a:t>Receive 1:1 support from Microsoft experts throughout the deployment lifecycle</a:t>
                      </a:r>
                    </a:p>
                  </a:txBody>
                  <a:tcPr/>
                </a:tc>
                <a:extLst>
                  <a:ext uri="{0D108BD9-81ED-4DB2-BD59-A6C34878D82A}">
                    <a16:rowId xmlns:a16="http://schemas.microsoft.com/office/drawing/2014/main" val="10001"/>
                  </a:ext>
                </a:extLst>
              </a:tr>
              <a:tr h="494709">
                <a:tc>
                  <a:txBody>
                    <a:bodyPr/>
                    <a:lstStyle/>
                    <a:p>
                      <a:pPr marL="171450" lvl="1" indent="-171450" algn="l" defTabSz="711200">
                        <a:lnSpc>
                          <a:spcPct val="90000"/>
                        </a:lnSpc>
                        <a:spcBef>
                          <a:spcPct val="0"/>
                        </a:spcBef>
                        <a:spcAft>
                          <a:spcPct val="15000"/>
                        </a:spcAft>
                        <a:buChar cha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5 Hours</a:t>
                      </a:r>
                    </a:p>
                  </a:txBody>
                  <a:tcPr/>
                </a:tc>
                <a:tc>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Free</a:t>
                      </a:r>
                    </a:p>
                  </a:txBody>
                  <a:tcPr/>
                </a:tc>
                <a:tc>
                  <a:txBody>
                    <a:bodyPr/>
                    <a:lstStyle/>
                    <a:p>
                      <a:pPr marL="171450" indent="-171450">
                        <a:buFont typeface="Arial" panose="020B0604020202020204" pitchFamily="34" charset="0"/>
                        <a:buChar char="•"/>
                      </a:pPr>
                      <a:r>
                        <a:rPr lang="en-US" sz="1400" b="0" kern="1200" dirty="0" smtClean="0">
                          <a:solidFill>
                            <a:schemeClr val="dk1"/>
                          </a:solidFill>
                          <a:latin typeface="+mn-lt"/>
                          <a:ea typeface="+mn-ea"/>
                          <a:cs typeface="+mn-cs"/>
                        </a:rPr>
                        <a:t>Adv</a:t>
                      </a:r>
                      <a:r>
                        <a:rPr lang="en-US" sz="1400" b="0" kern="1200" baseline="0" dirty="0" smtClean="0">
                          <a:solidFill>
                            <a:schemeClr val="dk1"/>
                          </a:solidFill>
                          <a:latin typeface="+mn-lt"/>
                          <a:ea typeface="+mn-ea"/>
                          <a:cs typeface="+mn-cs"/>
                        </a:rPr>
                        <a:t> Hours</a:t>
                      </a:r>
                      <a:r>
                        <a:rPr lang="en-US" sz="1400" b="0" kern="1200" dirty="0" smtClean="0">
                          <a:solidFill>
                            <a:schemeClr val="dk1"/>
                          </a:solidFill>
                          <a:latin typeface="+mn-lt"/>
                          <a:ea typeface="+mn-ea"/>
                          <a:cs typeface="+mn-cs"/>
                        </a:rPr>
                        <a:t>. Avg. 5 Hours (may vary depending on</a:t>
                      </a:r>
                      <a:r>
                        <a:rPr lang="en-US" sz="1400" b="0" kern="1200" baseline="0" dirty="0" smtClean="0">
                          <a:solidFill>
                            <a:schemeClr val="dk1"/>
                          </a:solidFill>
                          <a:latin typeface="+mn-lt"/>
                          <a:ea typeface="+mn-ea"/>
                          <a:cs typeface="+mn-cs"/>
                        </a:rPr>
                        <a:t> project complexity)</a:t>
                      </a:r>
                    </a:p>
                  </a:txBody>
                  <a:tcPr/>
                </a:tc>
                <a:extLst>
                  <a:ext uri="{0D108BD9-81ED-4DB2-BD59-A6C34878D82A}">
                    <a16:rowId xmlns:a16="http://schemas.microsoft.com/office/drawing/2014/main" val="10002"/>
                  </a:ext>
                </a:extLst>
              </a:tr>
              <a:tr h="595703">
                <a:tc gridSpan="3">
                  <a:txBody>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kern="1200" dirty="0" smtClean="0">
                          <a:solidFill>
                            <a:schemeClr val="dk1"/>
                          </a:solidFill>
                          <a:latin typeface="+mn-lt"/>
                          <a:ea typeface="+mn-ea"/>
                          <a:cs typeface="+mn-cs"/>
                        </a:rPr>
                        <a:t>Unlimited participants from your Company</a:t>
                      </a:r>
                      <a:endParaRPr lang="pt-BR" sz="1400" b="0" kern="1200" dirty="0" smtClean="0">
                        <a:solidFill>
                          <a:schemeClr val="dk1"/>
                        </a:solidFill>
                        <a:latin typeface="+mn-lt"/>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dirty="0" smtClean="0"/>
                        <a:t>Offering available in 1:1 bases, request 1:1 through </a:t>
                      </a:r>
                      <a:r>
                        <a:rPr lang="pt-BR" sz="1400" b="1" dirty="0" smtClean="0"/>
                        <a:t>http://aka.ms/mysupport</a:t>
                      </a:r>
                      <a:endParaRPr lang="pt-BR" sz="1400" b="1" dirty="0" smtClean="0"/>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smtClean="0">
                        <a:solidFill>
                          <a:schemeClr val="dk1"/>
                        </a:solidFill>
                        <a:latin typeface="+mn-lt"/>
                        <a:ea typeface="+mn-ea"/>
                        <a:cs typeface="+mn-cs"/>
                      </a:endParaRP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smtClean="0">
                        <a:solidFill>
                          <a:schemeClr val="dk1"/>
                        </a:solidFill>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11" name="Rectangle 10"/>
          <p:cNvSpPr/>
          <p:nvPr/>
        </p:nvSpPr>
        <p:spPr>
          <a:xfrm>
            <a:off x="226294" y="6343794"/>
            <a:ext cx="7610391" cy="338554"/>
          </a:xfrm>
          <a:prstGeom prst="rect">
            <a:avLst/>
          </a:prstGeom>
        </p:spPr>
        <p:txBody>
          <a:bodyPr wrap="square">
            <a:spAutoFit/>
          </a:bodyPr>
          <a:lstStyle/>
          <a:p>
            <a:pPr marL="0" lvl="1" algn="ctr" defTabSz="914112">
              <a:defRPr/>
            </a:pPr>
            <a:endParaRPr lang="pt-BR" sz="1600" b="1" dirty="0"/>
          </a:p>
        </p:txBody>
      </p:sp>
      <p:sp>
        <p:nvSpPr>
          <p:cNvPr id="5" name="Rectangle 4"/>
          <p:cNvSpPr/>
          <p:nvPr/>
        </p:nvSpPr>
        <p:spPr bwMode="auto">
          <a:xfrm>
            <a:off x="2688336" y="2724912"/>
            <a:ext cx="5148349" cy="395743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noChangeAspect="1"/>
          </p:cNvPicPr>
          <p:nvPr/>
        </p:nvPicPr>
        <p:blipFill rotWithShape="1">
          <a:blip r:embed="rId3"/>
          <a:srcRect r="20611"/>
          <a:stretch/>
        </p:blipFill>
        <p:spPr>
          <a:xfrm>
            <a:off x="8194168" y="3940868"/>
            <a:ext cx="3673144" cy="2741480"/>
          </a:xfrm>
          <a:prstGeom prst="rect">
            <a:avLst/>
          </a:prstGeom>
        </p:spPr>
      </p:pic>
      <p:sp>
        <p:nvSpPr>
          <p:cNvPr id="8" name="Rectangle 7"/>
          <p:cNvSpPr/>
          <p:nvPr/>
        </p:nvSpPr>
        <p:spPr>
          <a:xfrm>
            <a:off x="8173504" y="2576807"/>
            <a:ext cx="965329" cy="369332"/>
          </a:xfrm>
          <a:prstGeom prst="rect">
            <a:avLst/>
          </a:prstGeom>
        </p:spPr>
        <p:txBody>
          <a:bodyPr wrap="none">
            <a:spAutoFit/>
          </a:bodyPr>
          <a:lstStyle/>
          <a:p>
            <a:r>
              <a:rPr lang="en-US" sz="1400" dirty="0" smtClean="0"/>
              <a:t>Common</a:t>
            </a:r>
            <a:r>
              <a:rPr lang="en-US" dirty="0" smtClean="0"/>
              <a:t>:</a:t>
            </a:r>
            <a:endParaRPr lang="en-US" dirty="0"/>
          </a:p>
        </p:txBody>
      </p:sp>
      <p:sp>
        <p:nvSpPr>
          <p:cNvPr id="13" name="Rectangle 12"/>
          <p:cNvSpPr/>
          <p:nvPr/>
        </p:nvSpPr>
        <p:spPr>
          <a:xfrm>
            <a:off x="8183282" y="3632484"/>
            <a:ext cx="1434239" cy="369332"/>
          </a:xfrm>
          <a:prstGeom prst="rect">
            <a:avLst/>
          </a:prstGeom>
        </p:spPr>
        <p:txBody>
          <a:bodyPr wrap="none">
            <a:spAutoFit/>
          </a:bodyPr>
          <a:lstStyle/>
          <a:p>
            <a:r>
              <a:rPr lang="en-US" sz="1400" dirty="0" smtClean="0"/>
              <a:t>Scenario based</a:t>
            </a:r>
            <a:r>
              <a:rPr lang="en-US" dirty="0" smtClean="0"/>
              <a:t>:</a:t>
            </a:r>
            <a:endParaRPr lang="en-US" dirty="0"/>
          </a:p>
        </p:txBody>
      </p:sp>
      <p:pic>
        <p:nvPicPr>
          <p:cNvPr id="4" name="Picture 3"/>
          <p:cNvPicPr>
            <a:picLocks noChangeAspect="1"/>
          </p:cNvPicPr>
          <p:nvPr/>
        </p:nvPicPr>
        <p:blipFill>
          <a:blip r:embed="rId4"/>
          <a:stretch>
            <a:fillRect/>
          </a:stretch>
        </p:blipFill>
        <p:spPr>
          <a:xfrm>
            <a:off x="8183282" y="2904903"/>
            <a:ext cx="3723265" cy="824234"/>
          </a:xfrm>
          <a:prstGeom prst="rect">
            <a:avLst/>
          </a:prstGeom>
        </p:spPr>
      </p:pic>
    </p:spTree>
    <p:extLst>
      <p:ext uri="{BB962C8B-B14F-4D97-AF65-F5344CB8AC3E}">
        <p14:creationId xmlns:p14="http://schemas.microsoft.com/office/powerpoint/2010/main" val="24147069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6905" y="3106717"/>
            <a:ext cx="11228441" cy="722250"/>
          </a:xfrm>
        </p:spPr>
        <p:txBody>
          <a:bodyPr/>
          <a:lstStyle/>
          <a:p>
            <a:r>
              <a:rPr lang="en-US" dirty="0" smtClean="0"/>
              <a:t>BOM – Deep Dive</a:t>
            </a:r>
            <a:endParaRPr lang="pt-BR" dirty="0"/>
          </a:p>
        </p:txBody>
      </p:sp>
    </p:spTree>
    <p:extLst>
      <p:ext uri="{BB962C8B-B14F-4D97-AF65-F5344CB8AC3E}">
        <p14:creationId xmlns:p14="http://schemas.microsoft.com/office/powerpoint/2010/main" val="19991846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t>The Audience…</a:t>
            </a:r>
            <a:endParaRPr lang="en-US"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3</a:t>
            </a:fld>
            <a:endParaRPr lang="en-US" dirty="0">
              <a:gradFill>
                <a:gsLst>
                  <a:gs pos="50000">
                    <a:srgbClr val="D2D2D2">
                      <a:lumMod val="50000"/>
                    </a:srgbClr>
                  </a:gs>
                  <a:gs pos="100000">
                    <a:srgbClr val="D2D2D2">
                      <a:lumMod val="50000"/>
                    </a:srgbClr>
                  </a:gs>
                </a:gsLst>
                <a:lin ang="5400000" scaled="0"/>
              </a:gradFill>
            </a:endParaRPr>
          </a:p>
        </p:txBody>
      </p:sp>
      <p:sp>
        <p:nvSpPr>
          <p:cNvPr id="4" name="Title 1"/>
          <p:cNvSpPr txBox="1">
            <a:spLocks/>
          </p:cNvSpPr>
          <p:nvPr/>
        </p:nvSpPr>
        <p:spPr>
          <a:xfrm>
            <a:off x="1986654" y="2034602"/>
            <a:ext cx="5504596" cy="2409890"/>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8800" b="0" kern="1200" cap="none" spc="-300" baseline="0">
                <a:ln w="3175">
                  <a:noFill/>
                </a:ln>
                <a:gradFill>
                  <a:gsLst>
                    <a:gs pos="100000">
                      <a:schemeClr val="tx2"/>
                    </a:gs>
                    <a:gs pos="0">
                      <a:schemeClr val="tx2"/>
                    </a:gs>
                  </a:gsLst>
                  <a:lin ang="5400000" scaled="0"/>
                </a:gradFill>
                <a:effectLst/>
                <a:latin typeface="+mj-lt"/>
                <a:ea typeface="+mn-ea"/>
                <a:cs typeface="Arial" charset="0"/>
              </a:defRPr>
            </a:lvl1pPr>
          </a:lstStyle>
          <a:p>
            <a:r>
              <a:rPr lang="en-US" sz="4600" dirty="0" smtClean="0"/>
              <a:t>Please introduce yourself:</a:t>
            </a:r>
          </a:p>
          <a:p>
            <a:pPr marL="685800" indent="-685800">
              <a:buFont typeface="Arial" panose="020B0604020202020204" pitchFamily="34" charset="0"/>
              <a:buChar char="•"/>
            </a:pPr>
            <a:r>
              <a:rPr lang="en-US" sz="3200" dirty="0" smtClean="0"/>
              <a:t>Name </a:t>
            </a:r>
            <a:endParaRPr lang="en-US" sz="3200" dirty="0"/>
          </a:p>
          <a:p>
            <a:pPr marL="685800" indent="-685800">
              <a:buFont typeface="Arial" panose="020B0604020202020204" pitchFamily="34" charset="0"/>
              <a:buChar char="•"/>
            </a:pPr>
            <a:r>
              <a:rPr lang="en-US" sz="3200" dirty="0" smtClean="0"/>
              <a:t>Role </a:t>
            </a:r>
            <a:endParaRPr lang="en-US" sz="3200" dirty="0"/>
          </a:p>
          <a:p>
            <a:pPr marL="685800" indent="-685800">
              <a:buFont typeface="Arial" panose="020B0604020202020204" pitchFamily="34" charset="0"/>
              <a:buChar char="•"/>
            </a:pPr>
            <a:r>
              <a:rPr lang="en-US" sz="3200" dirty="0" smtClean="0"/>
              <a:t>Organization</a:t>
            </a:r>
            <a:endParaRPr lang="en-US" sz="3200" dirty="0"/>
          </a:p>
          <a:p>
            <a:pPr marL="685800" indent="-685800">
              <a:buFont typeface="Arial" panose="020B0604020202020204" pitchFamily="34" charset="0"/>
              <a:buChar char="•"/>
            </a:pPr>
            <a:r>
              <a:rPr lang="en-US" sz="3200" b="1" dirty="0" smtClean="0"/>
              <a:t>Expectations</a:t>
            </a:r>
            <a:endParaRPr lang="en-US" sz="3200" b="1"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7538" y="2151042"/>
            <a:ext cx="2177009" cy="217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8907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74" y="312651"/>
            <a:ext cx="11646957" cy="387798"/>
          </a:xfrm>
        </p:spPr>
        <p:txBody>
          <a:bodyPr/>
          <a:lstStyle/>
          <a:p>
            <a:r>
              <a:rPr lang="en-US" sz="2800" b="1" dirty="0" smtClean="0"/>
              <a:t>Whiteboard</a:t>
            </a:r>
            <a:r>
              <a:rPr lang="en-US" sz="2800" dirty="0" smtClean="0"/>
              <a:t>: What is the value of Cloud Computing and how to position it?</a:t>
            </a:r>
            <a:endParaRPr lang="pt-BR" sz="2800" dirty="0"/>
          </a:p>
        </p:txBody>
      </p:sp>
      <p:sp>
        <p:nvSpPr>
          <p:cNvPr id="3" name="Text Placeholder 2"/>
          <p:cNvSpPr>
            <a:spLocks noGrp="1"/>
          </p:cNvSpPr>
          <p:nvPr>
            <p:ph type="body" sz="quarter" idx="10"/>
          </p:nvPr>
        </p:nvSpPr>
        <p:spPr>
          <a:xfrm>
            <a:off x="408674" y="2017362"/>
            <a:ext cx="11152188" cy="3217035"/>
          </a:xfrm>
        </p:spPr>
        <p:txBody>
          <a:bodyPr/>
          <a:lstStyle/>
          <a:p>
            <a:pPr marL="457200" indent="-457200">
              <a:buFont typeface="Arial" panose="020B0604020202020204" pitchFamily="34" charset="0"/>
              <a:buChar char="•"/>
            </a:pPr>
            <a:r>
              <a:rPr lang="en-US" dirty="0" smtClean="0">
                <a:latin typeface="+mj-lt"/>
              </a:rPr>
              <a:t>What values does Cloud Computing bring to Customers?</a:t>
            </a:r>
          </a:p>
          <a:p>
            <a:pPr marL="457200" indent="-457200">
              <a:buFont typeface="Arial" panose="020B0604020202020204" pitchFamily="34" charset="0"/>
              <a:buChar char="•"/>
            </a:pPr>
            <a:r>
              <a:rPr lang="en-US" dirty="0">
                <a:latin typeface="+mj-lt"/>
              </a:rPr>
              <a:t>What values does Cloud Computing bring to </a:t>
            </a:r>
            <a:r>
              <a:rPr lang="en-US" dirty="0" smtClean="0">
                <a:latin typeface="+mj-lt"/>
              </a:rPr>
              <a:t>Partners?</a:t>
            </a:r>
          </a:p>
          <a:p>
            <a:pPr marL="457200" indent="-457200">
              <a:buFont typeface="Arial" panose="020B0604020202020204" pitchFamily="34" charset="0"/>
              <a:buChar char="•"/>
            </a:pPr>
            <a:r>
              <a:rPr lang="en-US" dirty="0" smtClean="0">
                <a:latin typeface="+mj-lt"/>
              </a:rPr>
              <a:t>How do I get ready to deliver Cloud Engagements?</a:t>
            </a:r>
          </a:p>
          <a:p>
            <a:pPr marL="457200" indent="-457200">
              <a:buFont typeface="Arial" panose="020B0604020202020204" pitchFamily="34" charset="0"/>
              <a:buChar char="•"/>
            </a:pPr>
            <a:r>
              <a:rPr lang="en-US" dirty="0" smtClean="0">
                <a:latin typeface="+mj-lt"/>
              </a:rPr>
              <a:t>How do I get ready to sell and deploy Microsoft Azure Solutions?</a:t>
            </a:r>
            <a:endParaRPr lang="pt-BR" dirty="0">
              <a:latin typeface="+mj-lt"/>
            </a:endParaRP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9194655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812800" y="2896658"/>
            <a:ext cx="11149013" cy="914096"/>
          </a:xfrm>
        </p:spPr>
        <p:txBody>
          <a:bodyPr/>
          <a:lstStyle/>
          <a:p>
            <a:r>
              <a:rPr lang="en-US" sz="6600" dirty="0" smtClean="0"/>
              <a:t>Cloud and Microsoft Azure</a:t>
            </a:r>
            <a:endParaRPr lang="en-US" sz="6600" dirty="0"/>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5</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42269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54" y="556695"/>
            <a:ext cx="3256249" cy="325624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338" y="3779430"/>
            <a:ext cx="2214303" cy="2526653"/>
          </a:xfrm>
          <a:prstGeom prst="rect">
            <a:avLst/>
          </a:prstGeom>
        </p:spPr>
      </p:pic>
      <p:sp>
        <p:nvSpPr>
          <p:cNvPr id="4" name="Rectangle 3"/>
          <p:cNvSpPr/>
          <p:nvPr/>
        </p:nvSpPr>
        <p:spPr bwMode="auto">
          <a:xfrm>
            <a:off x="6000715" y="838690"/>
            <a:ext cx="5910147" cy="14443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0" rIns="121830" bIns="0" numCol="1" rtlCol="0" anchor="ctr" anchorCtr="0" compatLnSpc="1">
            <a:prstTxWarp prst="textNoShape">
              <a:avLst/>
            </a:prstTxWarp>
          </a:bodyPr>
          <a:lstStyle/>
          <a:p>
            <a:pPr algn="ctr" fontAlgn="base">
              <a:spcBef>
                <a:spcPct val="0"/>
              </a:spcBef>
              <a:spcAft>
                <a:spcPct val="0"/>
              </a:spcAft>
              <a:buClr>
                <a:srgbClr val="FFFF99"/>
              </a:buClr>
              <a:buSzPct val="120000"/>
              <a:defRPr/>
            </a:pPr>
            <a:r>
              <a:rPr lang="en-US"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a:t>
            </a:r>
            <a:r>
              <a:rPr lang="en-US" sz="5398" spc="-100" dirty="0" smtClean="0">
                <a:ln w="3175">
                  <a:noFill/>
                </a:ln>
                <a:gradFill flip="none" rotWithShape="1">
                  <a:gsLst>
                    <a:gs pos="0">
                      <a:srgbClr val="595959"/>
                    </a:gs>
                    <a:gs pos="86000">
                      <a:srgbClr val="595959"/>
                    </a:gs>
                  </a:gsLst>
                  <a:lin ang="5400000" scaled="0"/>
                  <a:tileRect/>
                </a:gradFill>
                <a:latin typeface="Segoe UI Light" pitchFamily="34" charset="0"/>
                <a:cs typeface="Arial" charset="0"/>
              </a:rPr>
              <a:t>Cloud Computing?</a:t>
            </a:r>
            <a:endParaRPr lang="en-US" altLang="zh-CN"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756140" y="2567464"/>
            <a:ext cx="6154722" cy="2536164"/>
          </a:xfrm>
          <a:prstGeom prst="rect">
            <a:avLst/>
          </a:prstGeom>
        </p:spPr>
        <p:txBody>
          <a:bodyPr>
            <a:normAutofit/>
          </a:bodyPr>
          <a:lstStyle/>
          <a:p>
            <a:pPr marL="0" indent="0" algn="ctr">
              <a:buNone/>
            </a:pPr>
            <a:r>
              <a:rPr lang="en-US" sz="3999" dirty="0">
                <a:solidFill>
                  <a:srgbClr val="00B0F0">
                    <a:alpha val="99000"/>
                  </a:srgbClr>
                </a:solidFill>
                <a:latin typeface="Segoe UI Light" pitchFamily="34" charset="0"/>
              </a:rPr>
              <a:t>An approach to computing that’s about internet scale </a:t>
            </a:r>
            <a:br>
              <a:rPr lang="en-US" sz="3999" dirty="0">
                <a:solidFill>
                  <a:srgbClr val="00B0F0">
                    <a:alpha val="99000"/>
                  </a:srgbClr>
                </a:solidFill>
                <a:latin typeface="Segoe UI Light" pitchFamily="34" charset="0"/>
              </a:rPr>
            </a:br>
            <a:r>
              <a:rPr lang="en-US" sz="3999"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869" y="1520348"/>
            <a:ext cx="1348326" cy="1332738"/>
          </a:xfrm>
          <a:prstGeom prst="rect">
            <a:avLst/>
          </a:prstGeom>
        </p:spPr>
      </p:pic>
      <p:sp>
        <p:nvSpPr>
          <p:cNvPr id="7" name="Title 81"/>
          <p:cNvSpPr txBox="1">
            <a:spLocks/>
          </p:cNvSpPr>
          <p:nvPr/>
        </p:nvSpPr>
        <p:spPr>
          <a:xfrm>
            <a:off x="515743" y="174066"/>
            <a:ext cx="10969943" cy="664624"/>
          </a:xfrm>
          <a:prstGeom prst="rect">
            <a:avLst/>
          </a:prstGeom>
        </p:spPr>
        <p:txBody>
          <a:bodyPr vert="horz" wrap="square" lIns="0" tIns="0" rIns="0" bIns="0" rtlCol="0" anchor="t">
            <a:no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sz="5332" dirty="0"/>
              <a:t>What is the cloud?</a:t>
            </a:r>
          </a:p>
        </p:txBody>
      </p:sp>
      <p:grpSp>
        <p:nvGrpSpPr>
          <p:cNvPr id="11" name="Group 92"/>
          <p:cNvGrpSpPr/>
          <p:nvPr/>
        </p:nvGrpSpPr>
        <p:grpSpPr>
          <a:xfrm>
            <a:off x="5542255" y="4441471"/>
            <a:ext cx="6328861" cy="2031544"/>
            <a:chOff x="0" y="771891"/>
            <a:chExt cx="12188825" cy="3122162"/>
          </a:xfrm>
        </p:grpSpPr>
        <p:pic>
          <p:nvPicPr>
            <p:cNvPr id="12" name="Picture 11" descr="blurry-blue-cloud-rays.png"/>
            <p:cNvPicPr>
              <a:picLocks noChangeAspect="1"/>
            </p:cNvPicPr>
            <p:nvPr/>
          </p:nvPicPr>
          <p:blipFill>
            <a:blip r:embed="rId6" cstate="print"/>
            <a:stretch>
              <a:fillRect/>
            </a:stretch>
          </p:blipFill>
          <p:spPr>
            <a:xfrm>
              <a:off x="0" y="771891"/>
              <a:ext cx="12188825" cy="1947558"/>
            </a:xfrm>
            <a:prstGeom prst="rect">
              <a:avLst/>
            </a:prstGeom>
          </p:spPr>
        </p:pic>
        <p:pic>
          <p:nvPicPr>
            <p:cNvPr id="13" name="Picture 12" descr="CLOUD-ARCH-thinner.png"/>
            <p:cNvPicPr>
              <a:picLocks noChangeAspect="1"/>
            </p:cNvPicPr>
            <p:nvPr/>
          </p:nvPicPr>
          <p:blipFill>
            <a:blip r:embed="rId7" cstate="print"/>
            <a:stretch>
              <a:fillRect/>
            </a:stretch>
          </p:blipFill>
          <p:spPr>
            <a:xfrm>
              <a:off x="0" y="2179151"/>
              <a:ext cx="12188825" cy="1714902"/>
            </a:xfrm>
            <a:prstGeom prst="rect">
              <a:avLst/>
            </a:prstGeom>
          </p:spPr>
        </p:pic>
      </p:grpSp>
    </p:spTree>
    <p:extLst>
      <p:ext uri="{BB962C8B-B14F-4D97-AF65-F5344CB8AC3E}">
        <p14:creationId xmlns:p14="http://schemas.microsoft.com/office/powerpoint/2010/main" val="22929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7" name="Title 1"/>
          <p:cNvSpPr txBox="1">
            <a:spLocks/>
          </p:cNvSpPr>
          <p:nvPr/>
        </p:nvSpPr>
        <p:spPr>
          <a:xfrm>
            <a:off x="27193" y="2962955"/>
            <a:ext cx="423518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smtClean="0">
                <a:solidFill>
                  <a:schemeClr val="bg1"/>
                </a:solidFill>
              </a:rPr>
              <a:t>Characteristics</a:t>
            </a:r>
            <a:endParaRPr lang="pt-BR"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grpSp>
        <p:nvGrpSpPr>
          <p:cNvPr id="17" name="Group 16"/>
          <p:cNvGrpSpPr/>
          <p:nvPr/>
        </p:nvGrpSpPr>
        <p:grpSpPr>
          <a:xfrm>
            <a:off x="886287" y="4448948"/>
            <a:ext cx="1877135" cy="1876646"/>
            <a:chOff x="8582810" y="2058170"/>
            <a:chExt cx="2253149" cy="2252562"/>
          </a:xfrm>
        </p:grpSpPr>
        <p:sp>
          <p:nvSpPr>
            <p:cNvPr id="18" name="Rectangle 17"/>
            <p:cNvSpPr/>
            <p:nvPr/>
          </p:nvSpPr>
          <p:spPr bwMode="auto">
            <a:xfrm>
              <a:off x="8582810" y="2058170"/>
              <a:ext cx="2253149" cy="225256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smtClean="0">
                  <a:gradFill>
                    <a:gsLst>
                      <a:gs pos="0">
                        <a:srgbClr val="FFFFFF"/>
                      </a:gs>
                      <a:gs pos="100000">
                        <a:srgbClr val="FFFFFF"/>
                      </a:gs>
                    </a:gsLst>
                    <a:lin ang="5400000" scaled="0"/>
                  </a:gradFill>
                  <a:ea typeface="Segoe UI" pitchFamily="34" charset="0"/>
                  <a:cs typeface="Segoe UI" pitchFamily="34" charset="0"/>
                </a:rPr>
                <a:t>elasticity</a:t>
              </a:r>
              <a:endParaRPr lang="en-US" sz="316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7"/>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9325369" y="2256789"/>
              <a:ext cx="1255266" cy="7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p:nvPr/>
        </p:nvGrpSpPr>
        <p:grpSpPr>
          <a:xfrm>
            <a:off x="3553164" y="4448948"/>
            <a:ext cx="1877135" cy="1876646"/>
            <a:chOff x="11044807" y="2058168"/>
            <a:chExt cx="2253149" cy="2252561"/>
          </a:xfrm>
        </p:grpSpPr>
        <p:sp>
          <p:nvSpPr>
            <p:cNvPr id="24" name="Rectangle 23"/>
            <p:cNvSpPr/>
            <p:nvPr/>
          </p:nvSpPr>
          <p:spPr bwMode="auto">
            <a:xfrm>
              <a:off x="11044807" y="2058168"/>
              <a:ext cx="2253149" cy="225256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self</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service</a:t>
              </a:r>
            </a:p>
          </p:txBody>
        </p:sp>
        <p:sp>
          <p:nvSpPr>
            <p:cNvPr id="25" name="Freeform 25"/>
            <p:cNvSpPr>
              <a:spLocks noEditPoints="1"/>
            </p:cNvSpPr>
            <p:nvPr/>
          </p:nvSpPr>
          <p:spPr bwMode="black">
            <a:xfrm flipH="1">
              <a:off x="12115288" y="2157812"/>
              <a:ext cx="1030701" cy="87761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68530" tIns="34262" rIns="68530" bIns="34262" numCol="1" anchor="t" anchorCtr="0" compatLnSpc="1">
              <a:prstTxWarp prst="textNoShape">
                <a:avLst/>
              </a:prstTxWarp>
            </a:bodyPr>
            <a:lstStyle/>
            <a:p>
              <a:endParaRPr lang="en-US" sz="1333"/>
            </a:p>
          </p:txBody>
        </p:sp>
      </p:grpSp>
      <p:grpSp>
        <p:nvGrpSpPr>
          <p:cNvPr id="29" name="Group 28"/>
          <p:cNvGrpSpPr/>
          <p:nvPr/>
        </p:nvGrpSpPr>
        <p:grpSpPr>
          <a:xfrm>
            <a:off x="6220040" y="4448948"/>
            <a:ext cx="1877135" cy="1876646"/>
            <a:chOff x="8580470" y="4476210"/>
            <a:chExt cx="2253149" cy="2252562"/>
          </a:xfrm>
        </p:grpSpPr>
        <p:sp>
          <p:nvSpPr>
            <p:cNvPr id="30" name="Rectangle 29"/>
            <p:cNvSpPr/>
            <p:nvPr/>
          </p:nvSpPr>
          <p:spPr bwMode="auto">
            <a:xfrm>
              <a:off x="8580470" y="4476210"/>
              <a:ext cx="2253149" cy="2252562"/>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defRPr/>
              </a:pPr>
              <a:r>
                <a:rPr lang="en-US" sz="3166" kern="0" spc="-51" dirty="0" smtClean="0">
                  <a:gradFill>
                    <a:gsLst>
                      <a:gs pos="0">
                        <a:srgbClr val="FFFFFF"/>
                      </a:gs>
                      <a:gs pos="100000">
                        <a:srgbClr val="FFFFFF"/>
                      </a:gs>
                    </a:gsLst>
                    <a:lin ang="5400000" scaled="0"/>
                  </a:gradFill>
                  <a:latin typeface="Segoe UI"/>
                  <a:ea typeface="Segoe UI" pitchFamily="34" charset="0"/>
                  <a:cs typeface="Segoe UI" pitchFamily="34" charset="0"/>
                </a:rPr>
                <a:t>Paid by usage</a:t>
              </a:r>
              <a:endParaRPr lang="en-US" sz="3166"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 name="Picture 4" descr="C:\Users\Jonahs\Dropbox\Projects SCOTT\MEET Windows Azure\source\Background\tile-icon-cach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16961" y="4636974"/>
              <a:ext cx="868923" cy="869148"/>
            </a:xfrm>
            <a:prstGeom prst="rect">
              <a:avLst/>
            </a:prstGeom>
            <a:solidFill>
              <a:srgbClr val="00AEEF"/>
            </a:solidFill>
            <a:extLst/>
          </p:spPr>
        </p:pic>
      </p:grpSp>
      <p:grpSp>
        <p:nvGrpSpPr>
          <p:cNvPr id="32" name="Group 31"/>
          <p:cNvGrpSpPr/>
          <p:nvPr/>
        </p:nvGrpSpPr>
        <p:grpSpPr>
          <a:xfrm>
            <a:off x="8886917" y="4448948"/>
            <a:ext cx="1877135" cy="1876646"/>
            <a:chOff x="6355811" y="2780011"/>
            <a:chExt cx="1408218" cy="1407851"/>
          </a:xfrm>
        </p:grpSpPr>
        <p:sp>
          <p:nvSpPr>
            <p:cNvPr id="33" name="Rectangle 32"/>
            <p:cNvSpPr/>
            <p:nvPr/>
          </p:nvSpPr>
          <p:spPr bwMode="auto">
            <a:xfrm>
              <a:off x="6355811" y="2780011"/>
              <a:ext cx="1408218" cy="140785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smtClean="0">
                  <a:gradFill>
                    <a:gsLst>
                      <a:gs pos="0">
                        <a:srgbClr val="FFFFFF"/>
                      </a:gs>
                      <a:gs pos="100000">
                        <a:srgbClr val="FFFFFF"/>
                      </a:gs>
                    </a:gsLst>
                    <a:lin ang="5400000" scaled="0"/>
                  </a:gradFill>
                  <a:ea typeface="Segoe UI" pitchFamily="34" charset="0"/>
                  <a:cs typeface="Segoe UI" pitchFamily="34" charset="0"/>
                </a:rPr>
                <a:t>Expense your costs</a:t>
              </a:r>
              <a:endParaRPr lang="en-US" sz="316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0" descr="Reduced-Cost.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59920" y="2814613"/>
              <a:ext cx="668666" cy="720806"/>
            </a:xfrm>
            <a:prstGeom prst="rect">
              <a:avLst/>
            </a:prstGeom>
            <a:noFill/>
            <a:ln w="9525">
              <a:noFill/>
              <a:miter lim="800000"/>
              <a:headEnd/>
              <a:tailEnd/>
            </a:ln>
          </p:spPr>
        </p:pic>
      </p:grpSp>
      <p:sp>
        <p:nvSpPr>
          <p:cNvPr id="35" name="Title 1"/>
          <p:cNvSpPr txBox="1">
            <a:spLocks/>
          </p:cNvSpPr>
          <p:nvPr/>
        </p:nvSpPr>
        <p:spPr>
          <a:xfrm>
            <a:off x="3431357" y="2962955"/>
            <a:ext cx="676039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4499" dirty="0" smtClean="0">
                <a:solidFill>
                  <a:schemeClr val="bg1"/>
                </a:solidFill>
                <a:latin typeface="Arial" panose="020B0604020202020204" pitchFamily="34" charset="0"/>
                <a:cs typeface="Arial" panose="020B0604020202020204" pitchFamily="34" charset="0"/>
              </a:rPr>
              <a:t>IT - Flexible and Dynamic</a:t>
            </a:r>
            <a:endParaRPr lang="en-US" sz="4499"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11854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000"/>
                                        <p:tgtEl>
                                          <p:spTgt spid="35"/>
                                        </p:tgtEl>
                                      </p:cBhvr>
                                    </p:animEffect>
                                  </p:childTnLst>
                                </p:cTn>
                              </p:par>
                              <p:par>
                                <p:cTn id="28" presetID="10" presetClass="exit" presetSubtype="0" fill="hold" grpId="0"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5" name="Title 1"/>
          <p:cNvSpPr>
            <a:spLocks noGrp="1"/>
          </p:cNvSpPr>
          <p:nvPr>
            <p:ph type="title"/>
          </p:nvPr>
        </p:nvSpPr>
        <p:spPr>
          <a:xfrm>
            <a:off x="354043" y="3019295"/>
            <a:ext cx="7034708" cy="553870"/>
          </a:xfrm>
        </p:spPr>
        <p:txBody>
          <a:bodyPr/>
          <a:lstStyle/>
          <a:p>
            <a:r>
              <a:rPr lang="en-US" sz="3999" dirty="0" smtClean="0">
                <a:solidFill>
                  <a:schemeClr val="bg1"/>
                </a:solidFill>
              </a:rPr>
              <a:t>Benefits for the Business</a:t>
            </a:r>
            <a:endParaRPr lang="en-US"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sp>
        <p:nvSpPr>
          <p:cNvPr id="11" name="Title 1"/>
          <p:cNvSpPr txBox="1">
            <a:spLocks/>
          </p:cNvSpPr>
          <p:nvPr/>
        </p:nvSpPr>
        <p:spPr>
          <a:xfrm>
            <a:off x="5035879" y="4608032"/>
            <a:ext cx="2352875" cy="1824478"/>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b="1" dirty="0" smtClean="0">
                <a:solidFill>
                  <a:srgbClr val="678DC5"/>
                </a:solidFill>
                <a:latin typeface="+mn-lt"/>
              </a:rPr>
              <a:t>Focus </a:t>
            </a:r>
            <a:r>
              <a:rPr lang="pt-BR" sz="3999" dirty="0" smtClean="0">
                <a:solidFill>
                  <a:srgbClr val="678DC5"/>
                </a:solidFill>
                <a:latin typeface="+mn-lt"/>
              </a:rPr>
              <a:t> </a:t>
            </a:r>
            <a:r>
              <a:rPr lang="pt-BR" sz="3999" dirty="0" err="1" smtClean="0">
                <a:solidFill>
                  <a:srgbClr val="678DC5"/>
                </a:solidFill>
                <a:latin typeface="+mn-lt"/>
              </a:rPr>
              <a:t>on</a:t>
            </a:r>
            <a:r>
              <a:rPr lang="pt-BR" sz="3999" dirty="0" smtClean="0">
                <a:solidFill>
                  <a:srgbClr val="678DC5"/>
                </a:solidFill>
                <a:latin typeface="+mn-lt"/>
              </a:rPr>
              <a:t> the core </a:t>
            </a:r>
            <a:r>
              <a:rPr lang="pt-BR" sz="3999" dirty="0">
                <a:solidFill>
                  <a:srgbClr val="678DC5"/>
                </a:solidFill>
                <a:latin typeface="+mn-lt"/>
              </a:rPr>
              <a:t>business</a:t>
            </a:r>
          </a:p>
        </p:txBody>
      </p:sp>
      <p:sp>
        <p:nvSpPr>
          <p:cNvPr id="16" name="Title 1"/>
          <p:cNvSpPr txBox="1">
            <a:spLocks/>
          </p:cNvSpPr>
          <p:nvPr/>
        </p:nvSpPr>
        <p:spPr>
          <a:xfrm>
            <a:off x="9148129" y="4712208"/>
            <a:ext cx="2352875" cy="1820954"/>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smtClean="0">
                <a:solidFill>
                  <a:srgbClr val="678DC5"/>
                </a:solidFill>
                <a:latin typeface="+mn-lt"/>
              </a:rPr>
              <a:t>Higher </a:t>
            </a:r>
            <a:r>
              <a:rPr lang="en-US" sz="3999" b="1" dirty="0" smtClean="0">
                <a:solidFill>
                  <a:srgbClr val="678DC5"/>
                </a:solidFill>
                <a:latin typeface="+mn-lt"/>
              </a:rPr>
              <a:t>agility</a:t>
            </a:r>
            <a:endParaRPr lang="en-US" sz="3999" dirty="0">
              <a:solidFill>
                <a:srgbClr val="678DC5"/>
              </a:solidFill>
              <a:latin typeface="+mn-lt"/>
            </a:endParaRPr>
          </a:p>
        </p:txBody>
      </p:sp>
      <p:sp>
        <p:nvSpPr>
          <p:cNvPr id="19" name="Title 1"/>
          <p:cNvSpPr txBox="1">
            <a:spLocks/>
          </p:cNvSpPr>
          <p:nvPr/>
        </p:nvSpPr>
        <p:spPr>
          <a:xfrm>
            <a:off x="342124" y="4743025"/>
            <a:ext cx="2958076" cy="1554492"/>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b="1" dirty="0" smtClean="0">
                <a:solidFill>
                  <a:srgbClr val="678DC5"/>
                </a:solidFill>
                <a:latin typeface="+mn-lt"/>
              </a:rPr>
              <a:t>Costs </a:t>
            </a:r>
            <a:r>
              <a:rPr lang="en-US" sz="3999" dirty="0" smtClean="0">
                <a:solidFill>
                  <a:srgbClr val="678DC5"/>
                </a:solidFill>
                <a:latin typeface="+mn-lt"/>
              </a:rPr>
              <a:t>more efficient</a:t>
            </a:r>
            <a:endParaRPr lang="en-US" sz="3999" dirty="0">
              <a:solidFill>
                <a:srgbClr val="678DC5"/>
              </a:solidFill>
              <a:latin typeface="+mn-lt"/>
            </a:endParaRPr>
          </a:p>
        </p:txBody>
      </p:sp>
      <p:grpSp>
        <p:nvGrpSpPr>
          <p:cNvPr id="21" name="Group 20"/>
          <p:cNvGrpSpPr/>
          <p:nvPr/>
        </p:nvGrpSpPr>
        <p:grpSpPr>
          <a:xfrm>
            <a:off x="3721946" y="4421098"/>
            <a:ext cx="4784839" cy="2198342"/>
            <a:chOff x="4467498" y="5305627"/>
            <a:chExt cx="5743303" cy="2638697"/>
          </a:xfrm>
        </p:grpSpPr>
        <p:cxnSp>
          <p:nvCxnSpPr>
            <p:cNvPr id="14" name="Straight Connector 13"/>
            <p:cNvCxnSpPr/>
            <p:nvPr/>
          </p:nvCxnSpPr>
          <p:spPr>
            <a:xfrm>
              <a:off x="4467498"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210801"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159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1" y="250797"/>
            <a:ext cx="11149013" cy="738472"/>
          </a:xfrm>
        </p:spPr>
        <p:txBody>
          <a:bodyPr/>
          <a:lstStyle/>
          <a:p>
            <a:r>
              <a:rPr lang="en-US" sz="5332" dirty="0"/>
              <a:t>Cloud Services Models</a:t>
            </a:r>
          </a:p>
        </p:txBody>
      </p:sp>
      <p:grpSp>
        <p:nvGrpSpPr>
          <p:cNvPr id="123" name="Group 122"/>
          <p:cNvGrpSpPr/>
          <p:nvPr/>
        </p:nvGrpSpPr>
        <p:grpSpPr>
          <a:xfrm>
            <a:off x="911186" y="1732533"/>
            <a:ext cx="2171493" cy="4951710"/>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27" name="TextBox 52"/>
            <p:cNvSpPr txBox="1"/>
            <p:nvPr/>
          </p:nvSpPr>
          <p:spPr>
            <a:xfrm>
              <a:off x="1599170" y="3887730"/>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nvGrpSpPr>
          <p:cNvPr id="5" name="Group 4"/>
          <p:cNvGrpSpPr/>
          <p:nvPr/>
        </p:nvGrpSpPr>
        <p:grpSpPr>
          <a:xfrm>
            <a:off x="3252607" y="1605273"/>
            <a:ext cx="2656713" cy="5230826"/>
            <a:chOff x="2440091" y="982593"/>
            <a:chExt cx="1993054" cy="3924141"/>
          </a:xfrm>
        </p:grpSpPr>
        <p:sp>
          <p:nvSpPr>
            <p:cNvPr id="67" name="Rounded Rectangle 66"/>
            <p:cNvSpPr/>
            <p:nvPr/>
          </p:nvSpPr>
          <p:spPr bwMode="auto">
            <a:xfrm>
              <a:off x="2716473" y="982593"/>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37" name="Group 136"/>
            <p:cNvGrpSpPr/>
            <p:nvPr/>
          </p:nvGrpSpPr>
          <p:grpSpPr>
            <a:xfrm>
              <a:off x="2440091" y="1106119"/>
              <a:ext cx="1993054" cy="3800615"/>
              <a:chOff x="3656646" y="1524000"/>
              <a:chExt cx="2656713" cy="5067487"/>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Infrastructure</a:t>
                </a:r>
                <a:endParaRPr lang="en-US" sz="1600"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914189"/>
                  <a:r>
                    <a:rPr lang="en-US" sz="1466" b="1" kern="0" dirty="0">
                      <a:solidFill>
                        <a:srgbClr val="F2F2F2">
                          <a:lumMod val="10000"/>
                        </a:srgbClr>
                      </a:solidFill>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1" name="TextBox 56"/>
              <p:cNvSpPr txBox="1"/>
              <p:nvPr/>
            </p:nvSpPr>
            <p:spPr>
              <a:xfrm flipH="1">
                <a:off x="5903118" y="472440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3" name="TextBox 58"/>
              <p:cNvSpPr txBox="1"/>
              <p:nvPr/>
            </p:nvSpPr>
            <p:spPr>
              <a:xfrm>
                <a:off x="3665997" y="2744727"/>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grpSp>
        <p:nvGrpSpPr>
          <p:cNvPr id="4" name="Group 3"/>
          <p:cNvGrpSpPr/>
          <p:nvPr/>
        </p:nvGrpSpPr>
        <p:grpSpPr>
          <a:xfrm>
            <a:off x="5501854" y="1605273"/>
            <a:ext cx="2646306" cy="5205284"/>
            <a:chOff x="4127466" y="947566"/>
            <a:chExt cx="1985246" cy="3904980"/>
          </a:xfrm>
        </p:grpSpPr>
        <p:sp>
          <p:nvSpPr>
            <p:cNvPr id="64" name="Rounded Rectangle 63"/>
            <p:cNvSpPr/>
            <p:nvPr/>
          </p:nvSpPr>
          <p:spPr bwMode="auto">
            <a:xfrm>
              <a:off x="4443011" y="947566"/>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53" name="Group 152"/>
            <p:cNvGrpSpPr/>
            <p:nvPr/>
          </p:nvGrpSpPr>
          <p:grpSpPr>
            <a:xfrm>
              <a:off x="4127466" y="1106119"/>
              <a:ext cx="1985246" cy="3746427"/>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Platform</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6" name="TextBox 54"/>
              <p:cNvSpPr txBox="1"/>
              <p:nvPr/>
            </p:nvSpPr>
            <p:spPr>
              <a:xfrm flipH="1">
                <a:off x="8045617" y="4072564"/>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8" name="TextBox 60"/>
              <p:cNvSpPr txBox="1"/>
              <p:nvPr/>
            </p:nvSpPr>
            <p:spPr>
              <a:xfrm>
                <a:off x="5809552" y="2287529"/>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grpSp>
      <p:grpSp>
        <p:nvGrpSpPr>
          <p:cNvPr id="169" name="Group 168"/>
          <p:cNvGrpSpPr/>
          <p:nvPr/>
        </p:nvGrpSpPr>
        <p:grpSpPr>
          <a:xfrm>
            <a:off x="8198477" y="1732533"/>
            <a:ext cx="2362196" cy="4959981"/>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Software</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72" name="TextBox 64"/>
            <p:cNvSpPr txBox="1"/>
            <p:nvPr/>
          </p:nvSpPr>
          <p:spPr>
            <a:xfrm flipH="1">
              <a:off x="10179413" y="360066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spTree>
    <p:extLst>
      <p:ext uri="{BB962C8B-B14F-4D97-AF65-F5344CB8AC3E}">
        <p14:creationId xmlns:p14="http://schemas.microsoft.com/office/powerpoint/2010/main" val="113481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3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4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GPS MPN Metro blue 16x9">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7F171FDBFD134D9DB5CFD30BF9EBF2" ma:contentTypeVersion="3" ma:contentTypeDescription="Create a new document." ma:contentTypeScope="" ma:versionID="402f8dca69ab7acfac722918f8e9d211">
  <xsd:schema xmlns:xsd="http://www.w3.org/2001/XMLSchema" xmlns:xs="http://www.w3.org/2001/XMLSchema" xmlns:p="http://schemas.microsoft.com/office/2006/metadata/properties" xmlns:ns2="d998fb76-9a2a-468e-b3b9-73e6011ded53" xmlns:ns3="1e9946e3-f9a0-41e4-9b22-58e2cc8fa95c" targetNamespace="http://schemas.microsoft.com/office/2006/metadata/properties" ma:root="true" ma:fieldsID="1be315c11ab3ee19185f326326b6632f" ns2:_="" ns3:_="">
    <xsd:import namespace="d998fb76-9a2a-468e-b3b9-73e6011ded53"/>
    <xsd:import namespace="1e9946e3-f9a0-41e4-9b22-58e2cc8fa95c"/>
    <xsd:element name="properties">
      <xsd:complexType>
        <xsd:sequence>
          <xsd:element name="documentManagement">
            <xsd:complexType>
              <xsd:all>
                <xsd:element ref="ns2:_ShortcutUr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98fb76-9a2a-468e-b3b9-73e6011ded53" elementFormDefault="qualified">
    <xsd:import namespace="http://schemas.microsoft.com/office/2006/documentManagement/types"/>
    <xsd:import namespace="http://schemas.microsoft.com/office/infopath/2007/PartnerControls"/>
    <xsd:element name="_ShortcutUrl" ma:index="8" nillable="true" ma:displayName="_ShortcutUrl" ma:hidden="true" ma:internalName="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9946e3-f9a0-41e4-9b22-58e2cc8fa95c"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ShortcutUrl xmlns="d998fb76-9a2a-468e-b3b9-73e6011ded53">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DC2FDD-09E1-42FB-930C-22B785E00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98fb76-9a2a-468e-b3b9-73e6011ded53"/>
    <ds:schemaRef ds:uri="1e9946e3-f9a0-41e4-9b22-58e2cc8fa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1e9946e3-f9a0-41e4-9b22-58e2cc8fa95c"/>
    <ds:schemaRef ds:uri="http://purl.org/dc/dcmitype/"/>
    <ds:schemaRef ds:uri="http://schemas.microsoft.com/office/infopath/2007/PartnerControls"/>
    <ds:schemaRef ds:uri="http://schemas.microsoft.com/office/2006/documentManagement/types"/>
    <ds:schemaRef ds:uri="d998fb76-9a2a-468e-b3b9-73e6011ded5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CSS_General_Template_16x9_v05</Template>
  <TotalTime>3700</TotalTime>
  <Words>3773</Words>
  <Application>Microsoft Office PowerPoint</Application>
  <PresentationFormat>Custom</PresentationFormat>
  <Paragraphs>573</Paragraphs>
  <Slides>22</Slides>
  <Notes>21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22</vt:i4>
      </vt:variant>
    </vt:vector>
  </HeadingPairs>
  <TitlesOfParts>
    <vt:vector size="38" baseType="lpstr">
      <vt:lpstr>Arial</vt:lpstr>
      <vt:lpstr>Calibri</vt:lpstr>
      <vt:lpstr>Consolas</vt:lpstr>
      <vt:lpstr>Segoe UI</vt:lpstr>
      <vt:lpstr>Segoe UI Light</vt:lpstr>
      <vt:lpstr>Segoe UI Semibold</vt:lpstr>
      <vt:lpstr>Times New Roman</vt:lpstr>
      <vt:lpstr>Verdana</vt:lpstr>
      <vt:lpstr>Wingdings</vt:lpstr>
      <vt:lpstr>3-30045_Customer_Service_&amp;_Support_16x9</vt:lpstr>
      <vt:lpstr>Accent Color Transition Slides</vt:lpstr>
      <vt:lpstr>1_3-30045_Customer_Service_&amp;_Support_16x9</vt:lpstr>
      <vt:lpstr>2_3-30045_Customer_Service_&amp;_Support_16x9</vt:lpstr>
      <vt:lpstr>3_3-30045_Customer_Service_&amp;_Support_16x9</vt:lpstr>
      <vt:lpstr>4_3-30045_Customer_Service_&amp;_Support_16x9</vt:lpstr>
      <vt:lpstr>GPS MPN Metro blue 16x9</vt:lpstr>
      <vt:lpstr>PowerPoint Presentation</vt:lpstr>
      <vt:lpstr>Agenda</vt:lpstr>
      <vt:lpstr>The Audience…</vt:lpstr>
      <vt:lpstr>Whiteboard: What is the value of Cloud Computing and how to position it?</vt:lpstr>
      <vt:lpstr>Cloud and Microsoft Azure</vt:lpstr>
      <vt:lpstr>PowerPoint Presentation</vt:lpstr>
      <vt:lpstr>PowerPoint Presentation</vt:lpstr>
      <vt:lpstr>Benefits for the Business</vt:lpstr>
      <vt:lpstr>Cloud Services Models</vt:lpstr>
      <vt:lpstr> Microsoft Azure: huge infrastructure scale is the enabler</vt:lpstr>
      <vt:lpstr>PowerPoint Presentation</vt:lpstr>
      <vt:lpstr>social web - sharepoint</vt:lpstr>
      <vt:lpstr>Public Cloud Market Landscape</vt:lpstr>
      <vt:lpstr>Public Cloud Platforms </vt:lpstr>
      <vt:lpstr>PowerPoint Presentation</vt:lpstr>
      <vt:lpstr>Powering Cloud OS</vt:lpstr>
      <vt:lpstr>Partner Technical Services: Azure Starter Kits</vt:lpstr>
      <vt:lpstr>Partner Challenges – Have you faced any of these?</vt:lpstr>
      <vt:lpstr>Starter Kit  - Introduction</vt:lpstr>
      <vt:lpstr>Starter Kits: Packaged scenarios</vt:lpstr>
      <vt:lpstr>Starter Kits – Usage and Bill of Materials</vt:lpstr>
      <vt:lpstr>PowerPoint Presentation</vt:lpstr>
    </vt:vector>
  </TitlesOfParts>
  <Manager>&lt;Content Manager Name Here&gt;</Manager>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Partner Services</dc:title>
  <dc:subject>Customer Service &amp; Support</dc:subject>
  <dc:creator>eassis@microsoft.com</dc:creator>
  <cp:keywords>Customer Service &amp; Support</cp:keywords>
  <cp:lastModifiedBy>Eumar Assis</cp:lastModifiedBy>
  <cp:revision>459</cp:revision>
  <dcterms:created xsi:type="dcterms:W3CDTF">2012-07-23T22:22:57Z</dcterms:created>
  <dcterms:modified xsi:type="dcterms:W3CDTF">2016-03-08T18:47:47Z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0x010100AB7F171FDBFD134D9DB5CFD30BF9EBF2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9b86acc0-146f-4c17-adda-877c1f119ab8</vt:lpwstr>
  </property>
  <property fmtid="{D5CDD505-2E9C-101B-9397-08002B2CF9AE}" pid="7" name="DocVizMetadataToken">
    <vt:lpwstr>600x337x1</vt:lpwstr>
  </property>
  <property fmtid="{D5CDD505-2E9C-101B-9397-08002B2CF9AE}" pid="8" name="DocVizPreviewMetadata_Count">
    <vt:i4>21</vt:i4>
  </property>
  <property fmtid="{D5CDD505-2E9C-101B-9397-08002B2CF9AE}" pid="9" name="DocVizPreviewMetadata_0">
    <vt:lpwstr>300x168x1</vt:lpwstr>
  </property>
</Properties>
</file>